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4" r:id="rId1"/>
  </p:sldMasterIdLst>
  <p:notesMasterIdLst>
    <p:notesMasterId r:id="rId26"/>
  </p:notesMasterIdLst>
  <p:sldIdLst>
    <p:sldId id="257" r:id="rId2"/>
    <p:sldId id="273" r:id="rId3"/>
    <p:sldId id="262" r:id="rId4"/>
    <p:sldId id="300" r:id="rId5"/>
    <p:sldId id="302" r:id="rId6"/>
    <p:sldId id="303" r:id="rId7"/>
    <p:sldId id="299" r:id="rId8"/>
    <p:sldId id="315" r:id="rId9"/>
    <p:sldId id="283" r:id="rId10"/>
    <p:sldId id="285" r:id="rId11"/>
    <p:sldId id="280" r:id="rId12"/>
    <p:sldId id="269" r:id="rId13"/>
    <p:sldId id="304" r:id="rId14"/>
    <p:sldId id="305" r:id="rId15"/>
    <p:sldId id="306" r:id="rId16"/>
    <p:sldId id="307" r:id="rId17"/>
    <p:sldId id="308" r:id="rId18"/>
    <p:sldId id="309" r:id="rId19"/>
    <p:sldId id="310" r:id="rId20"/>
    <p:sldId id="311" r:id="rId21"/>
    <p:sldId id="312" r:id="rId22"/>
    <p:sldId id="313" r:id="rId23"/>
    <p:sldId id="314" r:id="rId24"/>
    <p:sldId id="284" r:id="rId25"/>
  </p:sldIdLst>
  <p:sldSz cx="9144000" cy="6858000" type="screen4x3"/>
  <p:notesSz cx="6797675" cy="9926638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097" autoAdjust="0"/>
    <p:restoredTop sz="86691" autoAdjust="0"/>
  </p:normalViewPr>
  <p:slideViewPr>
    <p:cSldViewPr snapToGrid="0">
      <p:cViewPr varScale="1">
        <p:scale>
          <a:sx n="96" d="100"/>
          <a:sy n="96" d="100"/>
        </p:scale>
        <p:origin x="1572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ADF487-50C8-4432-9335-129AB355500E}" type="datetimeFigureOut">
              <a:rPr lang="zh-HK" altLang="en-US" smtClean="0"/>
              <a:t>12/10/2020</a:t>
            </a:fld>
            <a:endParaRPr lang="zh-HK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7A5F63-4B61-4B6D-907C-B9EBAFC3B8A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971651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49DAF-093F-4482-AA38-346E9A2DEE94}" type="slidenum">
              <a:rPr lang="en-ZA" smtClean="0"/>
              <a:pPr/>
              <a:t>1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3858427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本活動適合初中學生，透過觀看短片及討論，認識不同地方的人如何實踐環保生活。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A5F63-4B61-4B6D-907C-B9EBAFC3B8AD}" type="slidenum">
              <a:rPr lang="zh-HK" altLang="en-US" smtClean="0"/>
              <a:t>10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8228285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本活動適合高小學生</a:t>
            </a:r>
            <a:endParaRPr lang="en-US" altLang="zh-TW" dirty="0" smtClean="0"/>
          </a:p>
          <a:p>
            <a:r>
              <a:rPr lang="zh-TW" altLang="en-US" dirty="0" smtClean="0"/>
              <a:t>透過全方位學習活動，讓學生走出課室，認識節能減碳的建築如何改變人們的生活。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A5F63-4B61-4B6D-907C-B9EBAFC3B8AD}" type="slidenum">
              <a:rPr lang="zh-HK" altLang="en-US" smtClean="0"/>
              <a:t>11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9840506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資料來源：環境保護署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《</a:t>
            </a:r>
            <a:r>
              <a:rPr lang="zh-TW" altLang="en-US" baseline="0" dirty="0" smtClean="0"/>
              <a:t>節能減廢低碳生活模式</a:t>
            </a:r>
            <a:r>
              <a:rPr lang="en-US" altLang="zh-TW" baseline="0" dirty="0" smtClean="0"/>
              <a:t>》</a:t>
            </a:r>
            <a:r>
              <a:rPr lang="zh-TW" altLang="en-US" baseline="0" dirty="0" smtClean="0"/>
              <a:t>宣傳海報</a:t>
            </a:r>
            <a:endParaRPr lang="en-US" altLang="zh-TW" baseline="0" dirty="0" smtClean="0"/>
          </a:p>
          <a:p>
            <a:r>
              <a:rPr lang="en-US" altLang="zh-HK" dirty="0" smtClean="0"/>
              <a:t>https://www.epd.gov.hk/epd/sites/default/files/epd/english/how_help/living_style/files/Cloth,%20eat,%20live%20and%20commute.pdf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A5F63-4B61-4B6D-907C-B9EBAFC3B8AD}" type="slidenum">
              <a:rPr lang="zh-HK" altLang="en-US" smtClean="0"/>
              <a:t>13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8458178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A5F63-4B61-4B6D-907C-B9EBAFC3B8AD}" type="slidenum">
              <a:rPr lang="zh-HK" altLang="en-US" smtClean="0"/>
              <a:t>16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5407422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A5F63-4B61-4B6D-907C-B9EBAFC3B8AD}" type="slidenum">
              <a:rPr lang="zh-HK" altLang="en-US" smtClean="0"/>
              <a:t>17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6351005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A5F63-4B61-4B6D-907C-B9EBAFC3B8AD}" type="slidenum">
              <a:rPr lang="zh-HK" altLang="en-US" smtClean="0"/>
              <a:t>18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8878521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A5F63-4B61-4B6D-907C-B9EBAFC3B8AD}" type="slidenum">
              <a:rPr lang="zh-HK" altLang="en-US" smtClean="0"/>
              <a:t>19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826997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A5F63-4B61-4B6D-907C-B9EBAFC3B8AD}" type="slidenum">
              <a:rPr lang="zh-HK" altLang="en-US" smtClean="0"/>
              <a:t>20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7579528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A5F63-4B61-4B6D-907C-B9EBAFC3B8AD}" type="slidenum">
              <a:rPr lang="zh-HK" altLang="en-US" smtClean="0"/>
              <a:t>21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222138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A5F63-4B61-4B6D-907C-B9EBAFC3B8AD}" type="slidenum">
              <a:rPr lang="zh-HK" altLang="en-US" smtClean="0"/>
              <a:t>22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900504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A5F63-4B61-4B6D-907C-B9EBAFC3B8AD}" type="slidenum">
              <a:rPr lang="zh-HK" altLang="en-US" smtClean="0"/>
              <a:t>2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0116442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A5F63-4B61-4B6D-907C-B9EBAFC3B8AD}" type="slidenum">
              <a:rPr lang="zh-HK" altLang="en-US" smtClean="0"/>
              <a:t>23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8598620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 smtClean="0"/>
          </a:p>
          <a:p>
            <a:r>
              <a:rPr lang="zh-TW" altLang="en-US" dirty="0" smtClean="0"/>
              <a:t>圖片及資料來源：環境局網站 </a:t>
            </a:r>
            <a:r>
              <a:rPr lang="en-US" altLang="zh-HK" dirty="0" smtClean="0"/>
              <a:t>https://www.carboncalculator.gov.hk/tc</a:t>
            </a:r>
          </a:p>
          <a:p>
            <a:r>
              <a:rPr lang="zh-TW" altLang="en-US" dirty="0" smtClean="0"/>
              <a:t>點擊或掃瞄二維碼進入「低碳生活計算機」</a:t>
            </a:r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A5F63-4B61-4B6D-907C-B9EBAFC3B8AD}" type="slidenum">
              <a:rPr lang="zh-HK" altLang="en-US" smtClean="0"/>
              <a:t>24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668656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投影片影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HK" altLang="en-US" smtClean="0"/>
          </a:p>
        </p:txBody>
      </p:sp>
      <p:sp>
        <p:nvSpPr>
          <p:cNvPr id="1536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4A1F932E-F615-4722-9058-2798BFB3B978}" type="slidenum">
              <a:rPr lang="en-US" altLang="zh-TW"/>
              <a:pPr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82161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點擊圖片以觀看香港電台節目</a:t>
            </a:r>
            <a:r>
              <a:rPr lang="en-US" altLang="zh-TW" dirty="0" smtClean="0"/>
              <a:t>《</a:t>
            </a:r>
            <a:r>
              <a:rPr lang="zh-TW" altLang="en-US" dirty="0" smtClean="0"/>
              <a:t>自在八點半</a:t>
            </a:r>
            <a:r>
              <a:rPr lang="en-US" altLang="zh-TW" dirty="0" smtClean="0"/>
              <a:t>(</a:t>
            </a:r>
            <a:r>
              <a:rPr lang="zh-TW" altLang="en-US" dirty="0" smtClean="0"/>
              <a:t>消費</a:t>
            </a:r>
            <a:r>
              <a:rPr lang="en-US" altLang="zh-TW" dirty="0" smtClean="0"/>
              <a:t>)》 (</a:t>
            </a:r>
            <a:r>
              <a:rPr lang="zh-TW" altLang="en-US" dirty="0" smtClean="0"/>
              <a:t>節錄片段 </a:t>
            </a:r>
            <a:r>
              <a:rPr lang="en-US" altLang="zh-TW" dirty="0" smtClean="0"/>
              <a:t>02:17 – 09:30)</a:t>
            </a:r>
          </a:p>
          <a:p>
            <a:r>
              <a:rPr lang="zh-TW" altLang="en-US" dirty="0" smtClean="0"/>
              <a:t>資料來源：</a:t>
            </a:r>
            <a:r>
              <a:rPr lang="zh-HK" altLang="en-US" dirty="0" smtClean="0"/>
              <a:t>香港電台</a:t>
            </a:r>
            <a:r>
              <a:rPr lang="zh-TW" altLang="en-US" dirty="0" smtClean="0"/>
              <a:t>網站 </a:t>
            </a:r>
            <a:endParaRPr lang="en-US" altLang="zh-TW" dirty="0" smtClean="0"/>
          </a:p>
          <a:p>
            <a:r>
              <a:rPr lang="en-US" altLang="zh-TW" dirty="0" smtClean="0"/>
              <a:t>(https://podcast.rthk.hk/podcast/item.php?pid=1335&amp;eid=105700&amp;lang=zh-CN)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A5F63-4B61-4B6D-907C-B9EBAFC3B8AD}" type="slidenum">
              <a:rPr lang="zh-HK" altLang="en-US" smtClean="0"/>
              <a:t>4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728377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dirty="0"/>
              <a:t>教師可將學生分為</a:t>
            </a:r>
            <a:r>
              <a:rPr lang="en-US" altLang="zh-TW" dirty="0"/>
              <a:t>3-4</a:t>
            </a:r>
            <a:r>
              <a:rPr lang="zh-TW" altLang="en-US" dirty="0"/>
              <a:t>人一組</a:t>
            </a:r>
            <a:r>
              <a:rPr lang="en-US" altLang="zh-TW" dirty="0">
                <a:latin typeface="PMingLiU" panose="02020500000000000000" pitchFamily="18" charset="-120"/>
              </a:rPr>
              <a:t>，</a:t>
            </a:r>
            <a:r>
              <a:rPr lang="zh-TW" altLang="en-US" dirty="0"/>
              <a:t>進行討論</a:t>
            </a:r>
            <a:r>
              <a:rPr lang="zh-TW" altLang="en-US" dirty="0">
                <a:latin typeface="PMingLiU" panose="02020500000000000000" pitchFamily="18" charset="-120"/>
              </a:rPr>
              <a:t>。</a:t>
            </a:r>
            <a:endParaRPr lang="en-US" altLang="zh-TW" dirty="0">
              <a:latin typeface="PMingLiU" panose="02020500000000000000" pitchFamily="18" charset="-12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dirty="0" smtClean="0"/>
              <a:t>完成討論後，教師</a:t>
            </a:r>
            <a:r>
              <a:rPr lang="zh-TW" altLang="en-US" dirty="0"/>
              <a:t>請</a:t>
            </a:r>
            <a:r>
              <a:rPr lang="zh-TW" altLang="en-US" dirty="0" smtClean="0"/>
              <a:t>學生自由分享意見</a:t>
            </a:r>
            <a:r>
              <a:rPr lang="zh-TW" altLang="en-US" dirty="0" smtClean="0">
                <a:latin typeface="PMingLiU" panose="02020500000000000000" pitchFamily="18" charset="-120"/>
              </a:rPr>
              <a:t>。</a:t>
            </a:r>
            <a:endParaRPr lang="en-US" altLang="zh-TW" dirty="0" smtClean="0">
              <a:latin typeface="PMingLiU" panose="02020500000000000000" pitchFamily="18" charset="-12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dirty="0" smtClean="0"/>
              <a:t>參考回應：</a:t>
            </a:r>
            <a:endParaRPr lang="en-US" altLang="zh-TW" dirty="0" smtClean="0"/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zh-TW" altLang="en-US" dirty="0" smtClean="0"/>
              <a:t>外賣包裝用品包括塑膠製的餐盒、食具、竹籤、膠袋等。外賣包裝物品製造大量垃圾，衍生環境污染問題。</a:t>
            </a:r>
            <a:endParaRPr lang="en-US" altLang="zh-TW" dirty="0" smtClean="0"/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zh-TW" altLang="en-US" dirty="0" smtClean="0"/>
              <a:t>店家認為</a:t>
            </a:r>
            <a:r>
              <a:rPr kumimoji="0" lang="zh-TW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外賣包裝用品製造</a:t>
            </a:r>
            <a:r>
              <a:rPr lang="zh-TW" altLang="en-US" dirty="0" smtClean="0"/>
              <a:t>垃圾數量很多，自己應盡社會責任，為環保做推動者的角色，例如提供優惠以引吸顧客自攜外賣盒、使用可清洗重用的膠籤代替竹籤，以減少垃圾。</a:t>
            </a:r>
            <a:endParaRPr lang="en-US" altLang="zh-TW" dirty="0" smtClean="0"/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zh-TW" altLang="en-US" dirty="0" smtClean="0"/>
              <a:t>片段所見大部分消費者沒有自備餐具，消費者不參與的原因包括：</a:t>
            </a:r>
            <a:endParaRPr lang="en-US" altLang="zh-TW" dirty="0" smtClean="0"/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zh-TW" baseline="0" dirty="0" smtClean="0"/>
              <a:t>      </a:t>
            </a:r>
            <a:r>
              <a:rPr lang="zh-TW" altLang="en-US" dirty="0" smtClean="0"/>
              <a:t> </a:t>
            </a:r>
            <a:r>
              <a:rPr lang="en-US" altLang="zh-TW" dirty="0" smtClean="0">
                <a:solidFill>
                  <a:srgbClr val="FF0000"/>
                </a:solidFill>
              </a:rPr>
              <a:t>(</a:t>
            </a:r>
            <a:r>
              <a:rPr lang="zh-TW" altLang="en-US" u="sng" dirty="0" smtClean="0">
                <a:solidFill>
                  <a:srgbClr val="FF0000"/>
                </a:solidFill>
              </a:rPr>
              <a:t>教師可透過提問</a:t>
            </a:r>
            <a:r>
              <a:rPr lang="en-US" altLang="zh-TW" u="sng" dirty="0" smtClean="0">
                <a:solidFill>
                  <a:srgbClr val="FF0000"/>
                </a:solidFill>
              </a:rPr>
              <a:t>/</a:t>
            </a:r>
            <a:r>
              <a:rPr lang="zh-TW" altLang="en-US" u="sng" dirty="0" smtClean="0">
                <a:solidFill>
                  <a:srgbClr val="FF0000"/>
                </a:solidFill>
              </a:rPr>
              <a:t>追問，引導學生思考改善不環保的生活習慣之重要性</a:t>
            </a:r>
            <a:r>
              <a:rPr lang="zh-TW" altLang="en-US" dirty="0" smtClean="0">
                <a:solidFill>
                  <a:srgbClr val="FF0000"/>
                </a:solidFill>
              </a:rPr>
              <a:t>。</a:t>
            </a:r>
            <a:r>
              <a:rPr lang="en-US" altLang="zh-TW" dirty="0" smtClean="0">
                <a:solidFill>
                  <a:srgbClr val="FF0000"/>
                </a:solidFill>
              </a:rPr>
              <a:t>)</a:t>
            </a:r>
          </a:p>
          <a:p>
            <a:pPr marL="628650" lvl="1" indent="-1714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TW" altLang="en-US" dirty="0" smtClean="0"/>
              <a:t>習慣依賴使用即棄用品</a:t>
            </a:r>
            <a:endParaRPr lang="en-US" altLang="zh-TW" dirty="0" smtClean="0"/>
          </a:p>
          <a:p>
            <a:pPr marL="628650" lvl="1" indent="-1714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TW" altLang="en-US" dirty="0" smtClean="0"/>
              <a:t>提供優惠不吸覺得自備餐具不方便</a:t>
            </a:r>
            <a:endParaRPr lang="en-US" altLang="zh-TW" dirty="0" smtClean="0"/>
          </a:p>
          <a:p>
            <a:pPr marL="628650" lvl="1" indent="-1714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TW" altLang="en-US" dirty="0" smtClean="0"/>
              <a:t>引伸衛生問題</a:t>
            </a:r>
            <a:endParaRPr lang="en-US" altLang="zh-TW" dirty="0" smtClean="0"/>
          </a:p>
          <a:p>
            <a:pPr marL="628650" lvl="1" indent="-1714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TW" altLang="en-US" dirty="0" smtClean="0"/>
              <a:t>有人認為是環保意識不足夠</a:t>
            </a:r>
            <a:endParaRPr lang="en-US" altLang="zh-TW" dirty="0" smtClean="0"/>
          </a:p>
          <a:p>
            <a:pPr marL="628650" lvl="1" indent="-1714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HK" altLang="en-US" dirty="0" smtClean="0"/>
              <a:t>食肆</a:t>
            </a:r>
            <a:r>
              <a:rPr lang="zh-TW" altLang="en-US" dirty="0" smtClean="0"/>
              <a:t>提供優惠不吸引</a:t>
            </a:r>
            <a:endParaRPr lang="en-US" altLang="zh-TW" dirty="0" smtClean="0"/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zh-TW" dirty="0" smtClean="0"/>
              <a:t>4.</a:t>
            </a:r>
            <a:r>
              <a:rPr lang="en-US" altLang="zh-TW" baseline="0" dirty="0" smtClean="0"/>
              <a:t>   </a:t>
            </a:r>
            <a:r>
              <a:rPr lang="zh-TW" altLang="en-US" baseline="0" dirty="0" smtClean="0"/>
              <a:t>教師鼓勵學生提出意見，引導學生思考：</a:t>
            </a:r>
            <a:endParaRPr lang="en-US" altLang="zh-TW" baseline="0" dirty="0" smtClean="0"/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TW" altLang="en-US" baseline="0" dirty="0" smtClean="0"/>
              <a:t>習慣性使用或濫用即棄餐具和包裝用品，製造垃圾的數量就會愈來愈多，不但浪費，而且破壞環境。</a:t>
            </a:r>
            <a:endParaRPr lang="en-US" altLang="zh-TW" dirty="0" smtClean="0"/>
          </a:p>
          <a:p>
            <a:pPr marL="628650" lvl="1" indent="-1714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TW" altLang="en-US" baseline="0" dirty="0" smtClean="0"/>
              <a:t>消費者的積極參與對環保運動起著重大作用。</a:t>
            </a:r>
            <a:endParaRPr lang="en-US" altLang="zh-TW" baseline="0" dirty="0" smtClean="0"/>
          </a:p>
          <a:p>
            <a:pPr marL="628650" lvl="1" indent="-1714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TW" altLang="en-US" baseline="0" dirty="0" smtClean="0"/>
              <a:t>要解決自備餐具在實踐上可能遇上的困難 </a:t>
            </a:r>
            <a:r>
              <a:rPr lang="en-US" altLang="zh-TW" baseline="0" dirty="0" smtClean="0"/>
              <a:t>(</a:t>
            </a:r>
            <a:r>
              <a:rPr lang="zh-TW" altLang="en-US" baseline="0" dirty="0" smtClean="0"/>
              <a:t>可參考片段中裸買活動發起機構的建議</a:t>
            </a:r>
            <a:r>
              <a:rPr lang="en-US" altLang="zh-TW" baseline="0" dirty="0" smtClean="0"/>
              <a:t>)</a:t>
            </a:r>
            <a:r>
              <a:rPr lang="zh-TW" altLang="en-US" baseline="0" dirty="0" smtClean="0"/>
              <a:t>。</a:t>
            </a:r>
            <a:endParaRPr lang="en-US" altLang="zh-TW" baseline="0" dirty="0" smtClean="0"/>
          </a:p>
          <a:p>
            <a:pPr marL="628650" lvl="1" indent="-1714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TW" altLang="en-US" baseline="0" dirty="0" smtClean="0"/>
              <a:t>要從心態上徹底改變消費者過份依賴即棄餐具。</a:t>
            </a:r>
          </a:p>
        </p:txBody>
      </p:sp>
      <p:sp>
        <p:nvSpPr>
          <p:cNvPr id="2048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1E7D351-C6D2-41F5-9BF4-EA0FE63E80EC}" type="slidenum">
              <a:rPr lang="en-US" altLang="zh-TW"/>
              <a:pPr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43772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小結： 保護環境，人人有責。我們從短片中學習到保護環境需要社會上每一個人共同努力，我們應從生活中的衣、食、住、行各個方面努力實踐節能減廢低碳生活模式 </a:t>
            </a:r>
            <a:r>
              <a:rPr lang="en-US" altLang="zh-TW" dirty="0" smtClean="0"/>
              <a:t>(</a:t>
            </a:r>
            <a:r>
              <a:rPr lang="zh-TW" altLang="en-US" dirty="0" smtClean="0"/>
              <a:t>詳見教師參考資料</a:t>
            </a:r>
            <a:r>
              <a:rPr lang="en-US" altLang="zh-TW" dirty="0" smtClean="0"/>
              <a:t>)</a:t>
            </a:r>
            <a:r>
              <a:rPr lang="zh-TW" altLang="en-US" smtClean="0"/>
              <a:t>，除積極</a:t>
            </a:r>
            <a:r>
              <a:rPr lang="zh-TW" altLang="en-US" dirty="0" smtClean="0"/>
              <a:t>實踐環保的生活習慣，亦鼓勵和支持身邊的人一起</a:t>
            </a:r>
            <a:r>
              <a:rPr lang="zh-TW" altLang="en-US" smtClean="0"/>
              <a:t>參與。</a:t>
            </a:r>
            <a:endParaRPr lang="zh-TW" altLang="en-US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A5F63-4B61-4B6D-907C-B9EBAFC3B8AD}" type="slidenum">
              <a:rPr lang="zh-HK" altLang="en-US" smtClean="0"/>
              <a:t>6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71123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本活動鼓勵學生在日常生活中從衣、食、住、行各個方面實踐節能減廢低碳生活模式 </a:t>
            </a:r>
            <a:r>
              <a:rPr lang="en-US" altLang="zh-TW" dirty="0" smtClean="0"/>
              <a:t>(</a:t>
            </a:r>
            <a:r>
              <a:rPr lang="zh-TW" altLang="en-US" dirty="0" smtClean="0"/>
              <a:t>詳見教師參考資料</a:t>
            </a:r>
            <a:r>
              <a:rPr lang="en-US" altLang="zh-TW" dirty="0" smtClean="0"/>
              <a:t>)</a:t>
            </a:r>
            <a:r>
              <a:rPr lang="zh-TW" altLang="en-US" dirty="0" smtClean="0"/>
              <a:t>，除積極實踐環保的生活習慣，亦鼓勵和支持身邊的人一起參與。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A5F63-4B61-4B6D-907C-B9EBAFC3B8AD}" type="slidenum">
              <a:rPr lang="zh-HK" altLang="en-US" smtClean="0"/>
              <a:t>7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558133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教師可派發第</a:t>
            </a:r>
            <a:r>
              <a:rPr lang="en-US" altLang="zh-TW" dirty="0" smtClean="0"/>
              <a:t>8</a:t>
            </a:r>
            <a:r>
              <a:rPr lang="zh-TW" altLang="en-US" dirty="0" smtClean="0"/>
              <a:t>頁及第</a:t>
            </a:r>
            <a:r>
              <a:rPr lang="en-US" altLang="zh-TW" smtClean="0"/>
              <a:t>9</a:t>
            </a:r>
            <a:r>
              <a:rPr lang="zh-TW" altLang="en-US" smtClean="0"/>
              <a:t>頁</a:t>
            </a:r>
            <a:r>
              <a:rPr lang="zh-TW" altLang="en-US" dirty="0" smtClean="0"/>
              <a:t>的資料給學生</a:t>
            </a:r>
            <a:r>
              <a:rPr lang="en-US" altLang="zh-TW" dirty="0" smtClean="0"/>
              <a:t>﹐</a:t>
            </a:r>
            <a:r>
              <a:rPr lang="zh-TW" altLang="en-US" dirty="0" smtClean="0"/>
              <a:t>請同學先訂立目標，然後每天以</a:t>
            </a:r>
            <a:r>
              <a:rPr lang="zh-TW" altLang="en-US" sz="1200" b="1" dirty="0" smtClean="0">
                <a:solidFill>
                  <a:srgbClr val="33CC33"/>
                </a:solidFill>
              </a:rPr>
              <a:t>「每日一環保」 </a:t>
            </a:r>
            <a:r>
              <a:rPr lang="zh-TW" altLang="en-US" sz="1200" dirty="0" smtClean="0">
                <a:solidFill>
                  <a:schemeClr val="bg1"/>
                </a:solidFill>
              </a:rPr>
              <a:t>積分記錄咭作紀錄。</a:t>
            </a:r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A5F63-4B61-4B6D-907C-B9EBAFC3B8AD}" type="slidenum">
              <a:rPr lang="zh-HK" altLang="en-US" smtClean="0"/>
              <a:t>8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4964562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zh-TW" altLang="en-US" dirty="0" smtClean="0"/>
              <a:t>教師派發</a:t>
            </a:r>
            <a:r>
              <a:rPr lang="en-US" altLang="zh-TW" dirty="0" smtClean="0"/>
              <a:t>《</a:t>
            </a:r>
            <a:r>
              <a:rPr lang="zh-TW" altLang="en-US" sz="1200" b="1" dirty="0" smtClean="0">
                <a:solidFill>
                  <a:srgbClr val="33CC33"/>
                </a:solidFill>
              </a:rPr>
              <a:t>「每日一環保」 </a:t>
            </a:r>
            <a:r>
              <a:rPr lang="zh-TW" altLang="en-US" sz="1200" dirty="0" smtClean="0">
                <a:solidFill>
                  <a:schemeClr val="bg1"/>
                </a:solidFill>
              </a:rPr>
              <a:t>積分記錄咭</a:t>
            </a:r>
            <a:r>
              <a:rPr lang="en-US" altLang="zh-TW" sz="1200" dirty="0" smtClean="0">
                <a:solidFill>
                  <a:schemeClr val="bg1"/>
                </a:solidFill>
              </a:rPr>
              <a:t>》 (</a:t>
            </a:r>
            <a:r>
              <a:rPr lang="zh-TW" altLang="en-US" sz="1200" dirty="0" smtClean="0">
                <a:solidFill>
                  <a:schemeClr val="bg1"/>
                </a:solidFill>
              </a:rPr>
              <a:t>列印本頁投影片</a:t>
            </a:r>
            <a:r>
              <a:rPr lang="en-US" altLang="zh-TW" sz="1200" dirty="0" smtClean="0">
                <a:solidFill>
                  <a:schemeClr val="bg1"/>
                </a:solidFill>
              </a:rPr>
              <a:t>)</a:t>
            </a:r>
            <a:r>
              <a:rPr lang="zh-TW" altLang="en-US" sz="1200" dirty="0" smtClean="0">
                <a:solidFill>
                  <a:schemeClr val="bg1"/>
                </a:solidFill>
              </a:rPr>
              <a:t>，然後</a:t>
            </a:r>
            <a:r>
              <a:rPr lang="zh-TW" altLang="en-US" dirty="0" smtClean="0"/>
              <a:t>向學生講解實踐活動內容和計分法：</a:t>
            </a:r>
            <a:endParaRPr lang="en-US" altLang="zh-TW" dirty="0" smtClean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zh-TW" altLang="en-US" dirty="0" smtClean="0"/>
              <a:t>向學生介紹如何在衣、食、住、行四方面</a:t>
            </a:r>
            <a:r>
              <a:rPr lang="en-US" altLang="zh-TW" dirty="0" smtClean="0"/>
              <a:t>《</a:t>
            </a:r>
            <a:r>
              <a:rPr lang="zh-TW" altLang="en-US" dirty="0" smtClean="0"/>
              <a:t>節能減廢低碳生活模式</a:t>
            </a:r>
            <a:r>
              <a:rPr lang="en-US" altLang="zh-TW" dirty="0" smtClean="0"/>
              <a:t>》(</a:t>
            </a:r>
            <a:r>
              <a:rPr lang="zh-TW" altLang="en-US" dirty="0" smtClean="0"/>
              <a:t>點擊二維碼瀏覽內容</a:t>
            </a:r>
            <a:r>
              <a:rPr lang="en-US" altLang="zh-TW" dirty="0" smtClean="0"/>
              <a:t>)</a:t>
            </a:r>
            <a:r>
              <a:rPr lang="zh-TW" altLang="en-US" dirty="0" smtClean="0"/>
              <a:t>，記錄</a:t>
            </a:r>
            <a:r>
              <a:rPr lang="en-US" altLang="zh-TW" dirty="0" smtClean="0"/>
              <a:t>1</a:t>
            </a:r>
            <a:r>
              <a:rPr lang="zh-TW" altLang="en-US" dirty="0" smtClean="0"/>
              <a:t>星期的實踐情況 </a:t>
            </a:r>
            <a:r>
              <a:rPr lang="en-US" altLang="zh-TW" dirty="0" smtClean="0"/>
              <a:t>(</a:t>
            </a:r>
            <a:r>
              <a:rPr lang="zh-TW" altLang="en-US" dirty="0" smtClean="0"/>
              <a:t>在表格上簡述內容及以代號表示在衣、食、住、行哪一範疇中實踐。</a:t>
            </a:r>
            <a:r>
              <a:rPr lang="en-US" altLang="zh-TW" dirty="0" smtClean="0"/>
              <a:t>)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zh-TW" altLang="en-US" dirty="0" smtClean="0"/>
              <a:t>為鼓勵和支持與身邊的人一起參與，與家人或朋友一起實踐節能可得雙倍分數。</a:t>
            </a:r>
            <a:endParaRPr lang="en-US" altLang="zh-TW" dirty="0" smtClean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zh-TW" altLang="en-US" dirty="0" smtClean="0"/>
              <a:t>完成後計算總分，並另行安排跟進活動。</a:t>
            </a:r>
            <a:r>
              <a:rPr lang="en-US" altLang="zh-TW" dirty="0" smtClean="0"/>
              <a:t>(</a:t>
            </a:r>
            <a:r>
              <a:rPr lang="zh-TW" altLang="en-US" dirty="0" smtClean="0"/>
              <a:t>活動舉隅：分享會、壁佈展覽、頒獎</a:t>
            </a:r>
            <a:r>
              <a:rPr lang="en-US" altLang="zh-TW" dirty="0" smtClean="0"/>
              <a:t>/</a:t>
            </a:r>
            <a:r>
              <a:rPr lang="zh-TW" altLang="en-US" dirty="0" smtClean="0"/>
              <a:t>嘉許禮</a:t>
            </a:r>
            <a:r>
              <a:rPr lang="en-US" altLang="zh-TW" dirty="0" smtClean="0"/>
              <a:t>)</a:t>
            </a:r>
            <a:endParaRPr lang="en-US" altLang="zh-HK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HK" dirty="0" smtClean="0"/>
              <a:t>(</a:t>
            </a:r>
            <a:r>
              <a:rPr lang="zh-TW" altLang="en-US" dirty="0" smtClean="0"/>
              <a:t>圖片</a:t>
            </a:r>
            <a:r>
              <a:rPr lang="zh-HK" altLang="en-US" dirty="0" smtClean="0"/>
              <a:t>來源：香港特別行政區政府環環保護署網站 </a:t>
            </a:r>
            <a:r>
              <a:rPr lang="en-US" altLang="zh-HK" dirty="0" smtClean="0"/>
              <a:t>https://www.epd.gov.hk/epd/tc_chi/how_help/living_style/living.html )</a:t>
            </a:r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A5F63-4B61-4B6D-907C-B9EBAFC3B8AD}" type="slidenum">
              <a:rPr lang="zh-HK" altLang="en-US" smtClean="0"/>
              <a:t>9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280832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 smtClean="0"/>
              <a:t>按一下以編輯母片副標題樣式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10/12/2020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646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10/12/2020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915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10/12/2020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393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圖片預留位置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5036" y="86714"/>
            <a:ext cx="9013929" cy="6684572"/>
          </a:xfrm>
          <a:solidFill>
            <a:schemeClr val="bg1">
              <a:lumMod val="85000"/>
            </a:schemeClr>
          </a:solidFill>
        </p:spPr>
        <p:txBody>
          <a:bodyPr lIns="360000" tIns="360000" rtlCol="0"/>
          <a:lstStyle>
            <a:lvl1pPr marL="0" indent="0">
              <a:buNone/>
              <a:defRPr sz="825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zh-TW" altLang="en-US"/>
              <a:t>在這裡插入影像或將影像拖放到這裡</a:t>
            </a:r>
            <a:endParaRPr lang="zh-TW" altLang="en-US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768422"/>
            <a:ext cx="5130000" cy="2387600"/>
          </a:xfrm>
          <a:solidFill>
            <a:schemeClr val="tx1">
              <a:alpha val="80000"/>
            </a:schemeClr>
          </a:solidFill>
        </p:spPr>
        <p:txBody>
          <a:bodyPr lIns="432000" rIns="432000" bIns="144000" rtlCol="0" anchor="b"/>
          <a:lstStyle>
            <a:lvl1pPr algn="l">
              <a:defRPr sz="3150" spc="-113">
                <a:solidFill>
                  <a:schemeClr val="bg1"/>
                </a:solidFill>
              </a:defRPr>
            </a:lvl1pPr>
          </a:lstStyle>
          <a:p>
            <a:pPr rtl="0"/>
            <a:r>
              <a:rPr lang="zh-TW" altLang="en-US"/>
              <a:t>按一下以編輯母片 </a:t>
            </a:r>
            <a:br>
              <a:rPr lang="zh-TW" altLang="en-US"/>
            </a:br>
            <a:r>
              <a:rPr lang="zh-TW" altLang="en-US"/>
              <a:t>標題樣式</a:t>
            </a:r>
            <a:endParaRPr lang="zh-TW" alt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153578"/>
            <a:ext cx="5130000" cy="936000"/>
          </a:xfrm>
          <a:solidFill>
            <a:schemeClr val="tx1">
              <a:alpha val="90000"/>
            </a:schemeClr>
          </a:solidFill>
        </p:spPr>
        <p:txBody>
          <a:bodyPr lIns="432000" tIns="144000" rtlCol="0"/>
          <a:lstStyle>
            <a:lvl1pPr marL="0" indent="0" algn="l">
              <a:buNone/>
              <a:defRPr sz="1575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rtl="0"/>
            <a:r>
              <a:rPr lang="zh-TW" altLang="en-US"/>
              <a:t>按一下以編輯母片副標題樣式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53185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10/12/2020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88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10/12/2020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641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10/12/2020</a:t>
            </a:fld>
            <a:endParaRPr 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374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10/12/2020</a:t>
            </a:fld>
            <a:endParaRPr lang="en-US" dirty="0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755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10/12/2020</a:t>
            </a:fld>
            <a:endParaRPr 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4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10/12/2020</a:t>
            </a:fld>
            <a:endParaRPr lang="en-US" dirty="0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954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10/12/2020</a:t>
            </a:fld>
            <a:endParaRPr 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676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10/12/2020</a:t>
            </a:fld>
            <a:endParaRPr 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479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10/12/2020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802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hyperlink" Target="https://www.carboncalculator.gov.hk/tc" TargetMode="Externa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hyperlink" Target="https://podcast.rthk.hk/podcast/item.php?pid=1335&amp;eid=105700&amp;lang=zh-CN" TargetMode="Externa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pd.gov.hk/epd/tc_chi/how_help/living_style/living.html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165997" y="424957"/>
            <a:ext cx="577594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生活事件事例</a:t>
            </a:r>
            <a:br>
              <a:rPr lang="zh-TW" alt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5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「實踐環保生活」</a:t>
            </a:r>
            <a:endParaRPr lang="zh-TW" alt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-52806" y="3407485"/>
            <a:ext cx="4572000" cy="2308324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zh-TW" altLang="en-US" sz="2400" b="1" dirty="0">
                <a:ln/>
                <a:solidFill>
                  <a:schemeClr val="accent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價值觀教育 </a:t>
            </a:r>
            <a:r>
              <a:rPr lang="en-US" altLang="zh-TW" sz="2400" b="1" dirty="0">
                <a:ln/>
                <a:solidFill>
                  <a:schemeClr val="accent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>
                <a:ln/>
                <a:solidFill>
                  <a:schemeClr val="accent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可持續發展教育</a:t>
            </a:r>
            <a:r>
              <a:rPr lang="en-US" altLang="zh-TW" sz="2400" b="1" dirty="0">
                <a:ln/>
                <a:solidFill>
                  <a:schemeClr val="accent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br>
              <a:rPr lang="en-US" altLang="zh-TW" sz="2400" b="1" dirty="0">
                <a:ln/>
                <a:solidFill>
                  <a:schemeClr val="accent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b="1" dirty="0">
                <a:ln/>
                <a:solidFill>
                  <a:schemeClr val="accent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高小至初中</a:t>
            </a:r>
            <a:br>
              <a:rPr lang="zh-TW" altLang="en-US" sz="2400" b="1" dirty="0">
                <a:ln/>
                <a:solidFill>
                  <a:schemeClr val="accent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b="1" dirty="0" smtClean="0">
                <a:ln/>
                <a:solidFill>
                  <a:schemeClr val="accent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教育局</a:t>
            </a:r>
            <a:endParaRPr lang="en-US" altLang="zh-TW" sz="2400" b="1" dirty="0" smtClean="0">
              <a:ln/>
              <a:solidFill>
                <a:schemeClr val="accent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 smtClean="0">
                <a:ln/>
                <a:solidFill>
                  <a:schemeClr val="accent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德育</a:t>
            </a:r>
            <a:r>
              <a:rPr lang="zh-TW" altLang="en-US" sz="2400" b="1" dirty="0">
                <a:ln/>
                <a:solidFill>
                  <a:schemeClr val="accent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、公民及國民教育組</a:t>
            </a:r>
            <a:r>
              <a:rPr lang="zh-TW" altLang="en-US" sz="2400" b="1" dirty="0" smtClean="0">
                <a:ln/>
                <a:solidFill>
                  <a:schemeClr val="accent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製作</a:t>
            </a:r>
            <a:endParaRPr lang="en-US" altLang="zh-TW" sz="2400" b="1" dirty="0" smtClean="0">
              <a:ln/>
              <a:solidFill>
                <a:schemeClr val="accent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 smtClean="0">
                <a:ln/>
                <a:solidFill>
                  <a:schemeClr val="accent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2020</a:t>
            </a:r>
            <a:r>
              <a:rPr lang="zh-TW" altLang="en-US" sz="2400" b="1" dirty="0" smtClean="0">
                <a:ln/>
                <a:solidFill>
                  <a:schemeClr val="accent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400" b="1" dirty="0" smtClean="0">
                <a:ln/>
                <a:solidFill>
                  <a:schemeClr val="accent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zh-TW" altLang="en-US" sz="2400" b="1" dirty="0" smtClean="0">
                <a:ln/>
                <a:solidFill>
                  <a:schemeClr val="accent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zh-TW" altLang="en-US" sz="2400" b="1" dirty="0">
                <a:ln/>
                <a:solidFill>
                  <a:schemeClr val="accent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TW" altLang="en-US" sz="2400" b="1" dirty="0">
                <a:ln/>
                <a:solidFill>
                  <a:schemeClr val="accent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2400" b="1" dirty="0">
              <a:ln/>
              <a:solidFill>
                <a:schemeClr val="accent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61629" y="6324600"/>
            <a:ext cx="1971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 err="1" smtClean="0"/>
              <a:t>Image:FreePik.com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645611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739784" y="2300288"/>
            <a:ext cx="295465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5400" b="1" dirty="0" smtClean="0">
                <a:ln w="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延展活動</a:t>
            </a:r>
            <a:endParaRPr lang="zh-TW" altLang="en-US" sz="5400" b="1" dirty="0">
              <a:ln w="0">
                <a:solidFill>
                  <a:schemeClr val="accent1">
                    <a:shade val="50000"/>
                  </a:schemeClr>
                </a:solidFill>
              </a:ln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7070839" y="6454355"/>
            <a:ext cx="1971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 err="1" smtClean="0"/>
              <a:t>Image:FreePik.com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8617198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標題 1"/>
          <p:cNvSpPr txBox="1">
            <a:spLocks/>
          </p:cNvSpPr>
          <p:nvPr/>
        </p:nvSpPr>
        <p:spPr>
          <a:xfrm>
            <a:off x="90342" y="566374"/>
            <a:ext cx="5090636" cy="241139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defRPr/>
            </a:pPr>
            <a:r>
              <a:rPr lang="zh-TW" altLang="en-US" sz="4000" b="1" dirty="0" smtClean="0">
                <a:solidFill>
                  <a:schemeClr val="accent3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全方位學習   </a:t>
            </a:r>
            <a:endParaRPr lang="en-US" altLang="zh-TW" sz="4000" b="1" dirty="0" smtClean="0">
              <a:solidFill>
                <a:schemeClr val="accent3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  <a:defRPr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參觀零碳天地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00000"/>
              </a:lnSpc>
              <a:spcBef>
                <a:spcPts val="1200"/>
              </a:spcBef>
              <a:defRPr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讓學生了解零碳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低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碳建築設計和技術、智慧城市，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以及對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低碳生活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模式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5971" y="1315084"/>
            <a:ext cx="3728029" cy="2487159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892" y="4506671"/>
            <a:ext cx="1087894" cy="2059228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7070839" y="6454355"/>
            <a:ext cx="1971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 err="1" smtClean="0"/>
              <a:t>Image:FreePik.com</a:t>
            </a:r>
            <a:endParaRPr lang="zh-HK" altLang="en-US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22156"/>
            <a:ext cx="1232199" cy="123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3945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330450" y="2551113"/>
            <a:ext cx="4338638" cy="923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教師參考資料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7070839" y="6454355"/>
            <a:ext cx="1971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 err="1" smtClean="0"/>
              <a:t>Image:FreePik.com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4950871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991600" cy="1897926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56368" y="1897926"/>
            <a:ext cx="25458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資料來源：環境保護署 </a:t>
            </a:r>
            <a:endParaRPr lang="zh-HK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6726115" y="6134857"/>
            <a:ext cx="2024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 smtClean="0"/>
              <a:t>Image:</a:t>
            </a:r>
            <a:r>
              <a:rPr lang="zh-TW" altLang="en-US" dirty="0" smtClean="0"/>
              <a:t> </a:t>
            </a:r>
            <a:r>
              <a:rPr lang="en-US" altLang="zh-HK" dirty="0" smtClean="0"/>
              <a:t>FreePik.com</a:t>
            </a:r>
            <a:endParaRPr lang="zh-HK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91848"/>
            <a:ext cx="9144000" cy="423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656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168"/>
            <a:ext cx="9144000" cy="193009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40326" y="1632086"/>
            <a:ext cx="25458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資料來源：環境保護署 </a:t>
            </a:r>
            <a:endParaRPr lang="zh-HK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6373188" y="6454355"/>
            <a:ext cx="2024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 smtClean="0"/>
              <a:t>Image:</a:t>
            </a:r>
            <a:r>
              <a:rPr lang="zh-TW" altLang="en-US" dirty="0" smtClean="0"/>
              <a:t> </a:t>
            </a:r>
            <a:r>
              <a:rPr lang="en-US" altLang="zh-HK" dirty="0" smtClean="0"/>
              <a:t>FreePik.com</a:t>
            </a:r>
            <a:endParaRPr lang="zh-HK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04910"/>
            <a:ext cx="9144000" cy="475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67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64295"/>
            <a:ext cx="9144773" cy="1982006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52928" y="1961635"/>
            <a:ext cx="25458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資料來源：環境保護署 </a:t>
            </a:r>
            <a:endParaRPr lang="zh-HK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6373188" y="6454355"/>
            <a:ext cx="2024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 smtClean="0"/>
              <a:t>Image:</a:t>
            </a:r>
            <a:r>
              <a:rPr lang="zh-TW" altLang="en-US" dirty="0" smtClean="0"/>
              <a:t> </a:t>
            </a:r>
            <a:r>
              <a:rPr lang="en-US" altLang="zh-HK" dirty="0" smtClean="0"/>
              <a:t>FreePik.com</a:t>
            </a:r>
            <a:endParaRPr lang="zh-HK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406731"/>
            <a:ext cx="9144774" cy="445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19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773" cy="198200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1612674"/>
            <a:ext cx="25458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資料來源：環境保護署 </a:t>
            </a:r>
            <a:endParaRPr lang="zh-HK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6373188" y="6454355"/>
            <a:ext cx="2024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 smtClean="0"/>
              <a:t>Image:</a:t>
            </a:r>
            <a:r>
              <a:rPr lang="zh-TW" altLang="en-US" dirty="0" smtClean="0"/>
              <a:t> </a:t>
            </a:r>
            <a:r>
              <a:rPr lang="en-US" altLang="zh-HK" dirty="0" smtClean="0"/>
              <a:t>FreePik.com</a:t>
            </a:r>
            <a:endParaRPr lang="zh-HK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82006"/>
            <a:ext cx="9144000" cy="5020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28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773" cy="1982006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1662025"/>
            <a:ext cx="25458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資料來源：環境保護署 </a:t>
            </a:r>
            <a:endParaRPr lang="zh-HK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6373188" y="6454355"/>
            <a:ext cx="2024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 smtClean="0"/>
              <a:t>Image:</a:t>
            </a:r>
            <a:r>
              <a:rPr lang="zh-TW" altLang="en-US" dirty="0" smtClean="0"/>
              <a:t> </a:t>
            </a:r>
            <a:r>
              <a:rPr lang="en-US" altLang="zh-HK" dirty="0" smtClean="0"/>
              <a:t>FreePik.com</a:t>
            </a:r>
            <a:endParaRPr lang="zh-HK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" y="2031357"/>
            <a:ext cx="9144000" cy="482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995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773" cy="1982006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82006"/>
            <a:ext cx="9152096" cy="438407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32831" y="6310920"/>
            <a:ext cx="25458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資料來源：環境保護署 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12352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63294" cy="168990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58881" y="1476711"/>
            <a:ext cx="25458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資料來源：環境保護署 </a:t>
            </a:r>
            <a:endParaRPr lang="zh-HK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6373188" y="6454355"/>
            <a:ext cx="2024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 smtClean="0"/>
              <a:t>Image:</a:t>
            </a:r>
            <a:r>
              <a:rPr lang="zh-TW" altLang="en-US" dirty="0" smtClean="0"/>
              <a:t> </a:t>
            </a:r>
            <a:r>
              <a:rPr lang="en-US" altLang="zh-HK" dirty="0" smtClean="0"/>
              <a:t>FreePik.com</a:t>
            </a:r>
            <a:endParaRPr lang="zh-HK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81" y="1846043"/>
            <a:ext cx="9139013" cy="516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70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10" y="148170"/>
            <a:ext cx="8475827" cy="6401573"/>
          </a:xfrm>
          <a:prstGeom prst="rect">
            <a:avLst/>
          </a:prstGeom>
        </p:spPr>
      </p:pic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7335189"/>
              </p:ext>
            </p:extLst>
          </p:nvPr>
        </p:nvGraphicFramePr>
        <p:xfrm>
          <a:off x="1232991" y="1450265"/>
          <a:ext cx="6793066" cy="3797385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1302026">
                  <a:extLst>
                    <a:ext uri="{9D8B030D-6E8A-4147-A177-3AD203B41FA5}">
                      <a16:colId xmlns:a16="http://schemas.microsoft.com/office/drawing/2014/main" val="671913260"/>
                    </a:ext>
                  </a:extLst>
                </a:gridCol>
                <a:gridCol w="5491040">
                  <a:extLst>
                    <a:ext uri="{9D8B030D-6E8A-4147-A177-3AD203B41FA5}">
                      <a16:colId xmlns:a16="http://schemas.microsoft.com/office/drawing/2014/main" val="3911223499"/>
                    </a:ext>
                  </a:extLst>
                </a:gridCol>
              </a:tblGrid>
              <a:tr h="2042121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影片概要</a:t>
                      </a:r>
                      <a:r>
                        <a:rPr lang="en-US" altLang="zh-TW" sz="2000" b="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:  </a:t>
                      </a:r>
                    </a:p>
                    <a:p>
                      <a:endParaRPr lang="zh-TW" altLang="en-US" sz="20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39" marR="91439" marT="45723" marB="45723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just" hangingPunct="0">
                        <a:lnSpc>
                          <a:spcPct val="15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altLang="en-US" sz="2000" b="0" baseline="0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香港人購買外賣食物十分普遍，卻增加了很多即棄塑膠包裝產品、器皿，還有其他不環保的餐具。有環保團體舉辦一項「裸買」活動，鼓勵消費者自備餐具，以及不要製造過多垃圾 </a:t>
                      </a:r>
                      <a:r>
                        <a:rPr lang="en-US" altLang="zh-TW" sz="2000" b="0" baseline="0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……</a:t>
                      </a:r>
                    </a:p>
                  </a:txBody>
                  <a:tcPr marL="91439" marR="91439" marT="45723" marB="45723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48304074"/>
                  </a:ext>
                </a:extLst>
              </a:tr>
              <a:tr h="926304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學習目標</a:t>
                      </a:r>
                      <a:r>
                        <a:rPr lang="en-US" altLang="zh-TW" sz="2000" b="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:</a:t>
                      </a:r>
                    </a:p>
                    <a:p>
                      <a:endParaRPr lang="zh-TW" altLang="en-US" sz="20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39" marR="91439" marT="45723" marB="4572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+mj-lt"/>
                        <a:buAutoNum type="arabicPeriod"/>
                      </a:pPr>
                      <a:r>
                        <a:rPr lang="zh-TW" altLang="en-US" sz="2000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認識「裸買」的環保實踐方式。</a:t>
                      </a:r>
                      <a:endParaRPr lang="en-US" altLang="zh-TW" sz="2000" dirty="0" smtClean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342900" indent="-342900"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+mj-lt"/>
                        <a:buAutoNum type="arabicPeriod"/>
                      </a:pPr>
                      <a:r>
                        <a:rPr lang="zh-TW" altLang="en-US" sz="2000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培養學生積極實踐環保的生活態度。</a:t>
                      </a:r>
                      <a:endParaRPr lang="zh-TW" altLang="en-US" sz="20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39" marR="91439" marT="45723" marB="4572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0042857"/>
                  </a:ext>
                </a:extLst>
              </a:tr>
              <a:tr h="82896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價值觀和態度</a:t>
                      </a:r>
                      <a:r>
                        <a:rPr lang="en-US" altLang="zh-TW" sz="2000" b="0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:</a:t>
                      </a:r>
                      <a:endParaRPr lang="zh-TW" altLang="en-US" sz="2000" b="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39" marR="91439" marT="45723" marB="4572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1200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愛護環境、責任感、承擔精神、珍惜</a:t>
                      </a:r>
                      <a:endParaRPr lang="zh-TW" altLang="en-US" sz="2000" kern="12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91439" marR="91439" marT="45723" marB="4572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47798219"/>
                  </a:ext>
                </a:extLst>
              </a:tr>
            </a:tbl>
          </a:graphicData>
        </a:graphic>
      </p:graphicFrame>
      <p:sp>
        <p:nvSpPr>
          <p:cNvPr id="4" name="標題 1"/>
          <p:cNvSpPr txBox="1">
            <a:spLocks/>
          </p:cNvSpPr>
          <p:nvPr/>
        </p:nvSpPr>
        <p:spPr>
          <a:xfrm>
            <a:off x="1232991" y="728251"/>
            <a:ext cx="7200900" cy="114300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zh-TW" altLang="en-US" sz="36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學習重點</a:t>
            </a:r>
            <a:endParaRPr lang="zh-TW" altLang="en-US" sz="3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261629" y="6324600"/>
            <a:ext cx="2243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 err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Image:FreePik.com</a:t>
            </a:r>
            <a:endParaRPr lang="zh-HK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3432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63294" cy="168990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68663" y="1453152"/>
            <a:ext cx="25458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資料來源：環境保護署 </a:t>
            </a:r>
            <a:endParaRPr lang="zh-HK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6373188" y="6454355"/>
            <a:ext cx="2024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 smtClean="0"/>
              <a:t>Image:</a:t>
            </a:r>
            <a:r>
              <a:rPr lang="zh-TW" altLang="en-US" dirty="0" smtClean="0"/>
              <a:t> </a:t>
            </a:r>
            <a:r>
              <a:rPr lang="en-US" altLang="zh-HK" dirty="0" smtClean="0"/>
              <a:t>FreePik.com</a:t>
            </a:r>
            <a:endParaRPr lang="zh-HK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4" y="1822484"/>
            <a:ext cx="9160156" cy="522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00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63294" cy="168990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1366" y="1505238"/>
            <a:ext cx="25458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資料來源：環境保護署 </a:t>
            </a:r>
            <a:endParaRPr lang="zh-HK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6373188" y="6454355"/>
            <a:ext cx="2024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 smtClean="0"/>
              <a:t>Image:</a:t>
            </a:r>
            <a:r>
              <a:rPr lang="zh-TW" altLang="en-US" dirty="0" smtClean="0"/>
              <a:t> </a:t>
            </a:r>
            <a:r>
              <a:rPr lang="en-US" altLang="zh-HK" dirty="0" smtClean="0"/>
              <a:t>FreePik.com</a:t>
            </a:r>
            <a:endParaRPr lang="zh-HK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66" y="1997043"/>
            <a:ext cx="9141928" cy="482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91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63294" cy="168990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6598110" y="1502417"/>
            <a:ext cx="25458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資料來源：環境保護署 </a:t>
            </a:r>
            <a:endParaRPr lang="zh-HK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325313" y="6231404"/>
            <a:ext cx="2024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 smtClean="0"/>
              <a:t>Image:</a:t>
            </a:r>
            <a:r>
              <a:rPr lang="zh-TW" altLang="en-US" dirty="0" smtClean="0"/>
              <a:t> </a:t>
            </a:r>
            <a:r>
              <a:rPr lang="en-US" altLang="zh-HK" dirty="0" smtClean="0"/>
              <a:t>FreePik.com</a:t>
            </a:r>
            <a:endParaRPr lang="zh-HK" altLang="en-US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7" y="1871749"/>
            <a:ext cx="9158617" cy="502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776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1828997"/>
          </a:xfrm>
          <a:prstGeom prst="rect">
            <a:avLst/>
          </a:prstGeom>
        </p:spPr>
      </p:pic>
      <p:cxnSp>
        <p:nvCxnSpPr>
          <p:cNvPr id="9" name="直線接點 8"/>
          <p:cNvCxnSpPr/>
          <p:nvPr/>
        </p:nvCxnSpPr>
        <p:spPr>
          <a:xfrm>
            <a:off x="307806" y="6098092"/>
            <a:ext cx="8540919" cy="18004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/>
        </p:nvSpPr>
        <p:spPr>
          <a:xfrm>
            <a:off x="6598110" y="1644330"/>
            <a:ext cx="25458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資料來源：環境保護署 </a:t>
            </a:r>
            <a:endParaRPr lang="zh-HK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6373188" y="6454355"/>
            <a:ext cx="2024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 smtClean="0"/>
              <a:t>Image:</a:t>
            </a:r>
            <a:r>
              <a:rPr lang="zh-TW" altLang="en-US" dirty="0" smtClean="0"/>
              <a:t> </a:t>
            </a:r>
            <a:r>
              <a:rPr lang="en-US" altLang="zh-HK" dirty="0" smtClean="0"/>
              <a:t>FreePik.com</a:t>
            </a:r>
            <a:endParaRPr lang="zh-HK" altLang="en-US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7016" y="2107719"/>
            <a:ext cx="9538031" cy="471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5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歡迎來到低碳生活計算機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840" y="3453917"/>
            <a:ext cx="3579044" cy="300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481012" y="1283786"/>
            <a:ext cx="7900987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3600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「低碳生活計算機</a:t>
            </a:r>
            <a:r>
              <a:rPr lang="zh-TW" altLang="en-US" sz="3600" dirty="0" smtClean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endParaRPr lang="en-US" altLang="zh-TW" sz="3600" dirty="0" smtClean="0">
              <a:solidFill>
                <a:schemeClr val="accent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800" dirty="0" smtClean="0">
                <a:solidFill>
                  <a:srgbClr val="6A6A6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環境</a:t>
            </a:r>
            <a:r>
              <a:rPr lang="zh-TW" altLang="en-US" sz="2800" dirty="0">
                <a:solidFill>
                  <a:srgbClr val="6A6A6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局推出低碳生活計算機，幫助市民評估在</a:t>
            </a:r>
            <a:r>
              <a:rPr lang="zh-TW" altLang="en-US" sz="2800" dirty="0" smtClean="0">
                <a:solidFill>
                  <a:srgbClr val="6A6A6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衣、食、住、行</a:t>
            </a:r>
            <a:r>
              <a:rPr lang="zh-TW" altLang="en-US" sz="2800" dirty="0">
                <a:solidFill>
                  <a:srgbClr val="6A6A6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四方面所產生的碳排放量</a:t>
            </a:r>
            <a:r>
              <a:rPr lang="zh-TW" altLang="en-US" sz="2800" dirty="0" smtClean="0">
                <a:solidFill>
                  <a:srgbClr val="6A6A6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，並提供減少</a:t>
            </a:r>
            <a:r>
              <a:rPr lang="zh-TW" altLang="en-US" sz="2800" dirty="0">
                <a:solidFill>
                  <a:srgbClr val="6A6A6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碳</a:t>
            </a:r>
            <a:r>
              <a:rPr lang="zh-TW" altLang="en-US" sz="2800" dirty="0" smtClean="0">
                <a:solidFill>
                  <a:srgbClr val="6A6A6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排放的提示，</a:t>
            </a:r>
            <a:r>
              <a:rPr lang="zh-TW" altLang="en-US" sz="2800" dirty="0">
                <a:solidFill>
                  <a:srgbClr val="6A6A6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推動市民改變行為習慣，實踐低碳生活。</a:t>
            </a:r>
            <a:endParaRPr lang="zh-HK" altLang="en-US" sz="2800" dirty="0"/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481012" y="486311"/>
            <a:ext cx="7200900" cy="71763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教師參考資料 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續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158" y="4556698"/>
            <a:ext cx="1148512" cy="1148512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6373188" y="6454355"/>
            <a:ext cx="2024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 smtClean="0"/>
              <a:t>Image:</a:t>
            </a:r>
            <a:r>
              <a:rPr lang="zh-TW" altLang="en-US" dirty="0" smtClean="0"/>
              <a:t> </a:t>
            </a:r>
            <a:r>
              <a:rPr lang="en-US" altLang="zh-HK" dirty="0" smtClean="0"/>
              <a:t>FreePik.com</a:t>
            </a:r>
            <a:endParaRPr lang="zh-HK" altLang="en-US" dirty="0"/>
          </a:p>
        </p:txBody>
      </p:sp>
      <p:sp>
        <p:nvSpPr>
          <p:cNvPr id="7" name="矩形 6"/>
          <p:cNvSpPr/>
          <p:nvPr/>
        </p:nvSpPr>
        <p:spPr>
          <a:xfrm>
            <a:off x="332831" y="6310920"/>
            <a:ext cx="25458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資料來源：環境保護署 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541669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178644" y="2985799"/>
            <a:ext cx="156966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5400" b="1" dirty="0">
                <a:ln w="0">
                  <a:solidFill>
                    <a:schemeClr val="accent1"/>
                  </a:solidFill>
                </a:ln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短</a:t>
            </a:r>
            <a:r>
              <a:rPr lang="zh-TW" altLang="en-US" sz="5400" b="1" dirty="0" smtClean="0">
                <a:ln w="0">
                  <a:solidFill>
                    <a:schemeClr val="accent1"/>
                  </a:solidFill>
                </a:ln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片</a:t>
            </a:r>
            <a:endParaRPr lang="zh-TW" altLang="en-US" sz="5400" b="1" dirty="0">
              <a:ln w="0">
                <a:solidFill>
                  <a:schemeClr val="accent1"/>
                </a:solidFill>
              </a:ln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248" y="2052105"/>
            <a:ext cx="3116451" cy="4805895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261629" y="6324600"/>
            <a:ext cx="1971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 err="1" smtClean="0"/>
              <a:t>Image:FreePik.com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9318034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-0.47257 -0.004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28" y="-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65" y="827684"/>
            <a:ext cx="7736435" cy="7198716"/>
          </a:xfrm>
          <a:prstGeom prst="rect">
            <a:avLst/>
          </a:prstGeom>
        </p:spPr>
      </p:pic>
      <p:pic>
        <p:nvPicPr>
          <p:cNvPr id="4" name="圖片 3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8991" y="1626857"/>
            <a:ext cx="5689110" cy="3456846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6954529" y="6370385"/>
            <a:ext cx="1971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 err="1" smtClean="0"/>
              <a:t>Image:FreePik.com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79216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77923" y="277022"/>
            <a:ext cx="6315075" cy="731195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zh-TW" altLang="en-US" sz="4800" b="1" dirty="0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反思問題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20E093B8-3075-41C4-B0D6-17A8468BC443}"/>
              </a:ext>
            </a:extLst>
          </p:cNvPr>
          <p:cNvSpPr txBox="1"/>
          <p:nvPr/>
        </p:nvSpPr>
        <p:spPr>
          <a:xfrm>
            <a:off x="669888" y="1194996"/>
            <a:ext cx="7966111" cy="38010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1200"/>
              </a:spcBef>
              <a:spcAft>
                <a:spcPts val="600"/>
              </a:spcAft>
              <a:buFontTx/>
              <a:buAutoNum type="arabicPeriod"/>
              <a:defRPr/>
            </a:pPr>
            <a:r>
              <a:rPr lang="zh-TW" altLang="en-US" sz="2800" dirty="0" smtClean="0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外賣包裝用品包括什麼？它們帶來什麼環境問題？</a:t>
            </a:r>
            <a:endParaRPr lang="en-US" altLang="zh-TW" sz="2800" dirty="0" smtClean="0">
              <a:ln>
                <a:solidFill>
                  <a:schemeClr val="accent1">
                    <a:shade val="50000"/>
                  </a:schemeClr>
                </a:solidFill>
              </a:ln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>
              <a:spcBef>
                <a:spcPts val="1200"/>
              </a:spcBef>
              <a:spcAft>
                <a:spcPts val="600"/>
              </a:spcAft>
              <a:buFontTx/>
              <a:buAutoNum type="arabicPeriod"/>
              <a:defRPr/>
            </a:pPr>
            <a:r>
              <a:rPr lang="zh-TW" altLang="en-US" sz="2800" dirty="0" smtClean="0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食肆店主對「裸買」活動有什麼看法？</a:t>
            </a:r>
            <a:endParaRPr lang="en-US" altLang="zh-TW" sz="2800" dirty="0" smtClean="0">
              <a:ln>
                <a:solidFill>
                  <a:schemeClr val="accent1">
                    <a:shade val="50000"/>
                  </a:schemeClr>
                </a:solidFill>
              </a:ln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>
              <a:spcBef>
                <a:spcPts val="1200"/>
              </a:spcBef>
              <a:spcAft>
                <a:spcPts val="600"/>
              </a:spcAft>
              <a:buFontTx/>
              <a:buAutoNum type="arabicPeriod"/>
              <a:defRPr/>
            </a:pPr>
            <a:r>
              <a:rPr lang="zh-TW" altLang="en-US" sz="2800" dirty="0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消費者</a:t>
            </a:r>
            <a:r>
              <a:rPr lang="zh-TW" altLang="en-US" sz="2800" dirty="0" smtClean="0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有沒有因為「</a:t>
            </a:r>
            <a:r>
              <a:rPr lang="zh-TW" altLang="en-US" sz="2800" dirty="0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裸買」</a:t>
            </a:r>
            <a:r>
              <a:rPr lang="zh-TW" altLang="en-US" sz="2800" dirty="0" smtClean="0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活動而改變平日的習慣 ？為什麼？</a:t>
            </a:r>
            <a:endParaRPr lang="en-US" altLang="zh-TW" sz="2800" dirty="0" smtClean="0">
              <a:ln>
                <a:solidFill>
                  <a:schemeClr val="accent1">
                    <a:shade val="50000"/>
                  </a:schemeClr>
                </a:solidFill>
              </a:ln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>
              <a:spcBef>
                <a:spcPts val="1200"/>
              </a:spcBef>
              <a:spcAft>
                <a:spcPts val="600"/>
              </a:spcAft>
              <a:buFontTx/>
              <a:buAutoNum type="arabicPeriod"/>
              <a:defRPr/>
            </a:pPr>
            <a:r>
              <a:rPr lang="zh-TW" altLang="en-US" sz="2800" dirty="0" smtClean="0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你認為怎麼才能鼓勵更多人</a:t>
            </a:r>
            <a:r>
              <a:rPr lang="zh-TW" altLang="en-US" sz="2800" dirty="0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積極參與「裸買</a:t>
            </a:r>
            <a:r>
              <a:rPr lang="zh-TW" altLang="en-US" sz="2800" dirty="0" smtClean="0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」，並實踐環保生活習慣？</a:t>
            </a:r>
            <a:endParaRPr lang="en-US" altLang="zh-TW" sz="2800" dirty="0">
              <a:ln>
                <a:solidFill>
                  <a:schemeClr val="accent1">
                    <a:shade val="50000"/>
                  </a:schemeClr>
                </a:solidFill>
              </a:ln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996" y="4623641"/>
            <a:ext cx="2686004" cy="1980359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261629" y="6324600"/>
            <a:ext cx="1971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 err="1" smtClean="0"/>
              <a:t>Image:FreePik.com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1195718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4032252" y="486509"/>
            <a:ext cx="1569661" cy="840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5400" b="1" dirty="0" smtClean="0">
                <a:ln w="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總結</a:t>
            </a:r>
            <a:endParaRPr lang="zh-TW" altLang="en-US" sz="5400" b="1" dirty="0">
              <a:ln w="0">
                <a:solidFill>
                  <a:schemeClr val="accent1">
                    <a:shade val="50000"/>
                  </a:schemeClr>
                </a:solidFill>
              </a:ln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852" y="4883295"/>
            <a:ext cx="1892300" cy="1655762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95300" y="1476648"/>
            <a:ext cx="8183155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l"/>
            </a:pPr>
            <a:r>
              <a:rPr lang="zh-TW" altLang="en-US" sz="2800" b="1" dirty="0" smtClean="0">
                <a:ln/>
                <a:solidFill>
                  <a:schemeClr val="accent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保護環境，人人有責。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l"/>
            </a:pPr>
            <a:r>
              <a:rPr lang="zh-TW" altLang="en-US" sz="2800" b="1" dirty="0" smtClean="0">
                <a:ln/>
                <a:solidFill>
                  <a:schemeClr val="accent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我們應從生活中的衣、食、住、行各個方面努力實踐節能減廢</a:t>
            </a:r>
            <a:r>
              <a:rPr lang="zh-TW" altLang="en-US" sz="2800" b="1" dirty="0">
                <a:ln/>
                <a:solidFill>
                  <a:schemeClr val="accent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TW" altLang="en-US" sz="2800" b="1" dirty="0" smtClean="0">
                <a:ln/>
                <a:solidFill>
                  <a:schemeClr val="accent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低碳生活模式 </a:t>
            </a:r>
            <a:r>
              <a:rPr lang="zh-TW" altLang="en-US" sz="2800" b="1" dirty="0">
                <a:ln/>
                <a:solidFill>
                  <a:schemeClr val="accent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2800" b="1" dirty="0" smtClean="0">
              <a:ln/>
              <a:solidFill>
                <a:schemeClr val="accent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l"/>
            </a:pPr>
            <a:r>
              <a:rPr lang="zh-TW" altLang="en-US" sz="2800" b="1" dirty="0">
                <a:ln/>
                <a:solidFill>
                  <a:schemeClr val="accent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我們除積極</a:t>
            </a:r>
            <a:r>
              <a:rPr lang="zh-TW" altLang="en-US" sz="2800" b="1" dirty="0" smtClean="0">
                <a:ln/>
                <a:solidFill>
                  <a:schemeClr val="accent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實踐環保的生活習慣，亦鼓勵和支持身邊的人一起參與。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913" y="4585191"/>
            <a:ext cx="2039253" cy="1953866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261629" y="6324600"/>
            <a:ext cx="1971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 err="1" smtClean="0"/>
              <a:t>Image:FreePik.com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74632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063875" y="2300288"/>
            <a:ext cx="2954655" cy="92333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5400" b="1" dirty="0" smtClean="0">
                <a:ln w="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實踐活動</a:t>
            </a:r>
            <a:endParaRPr lang="zh-TW" altLang="en-US" sz="5400" b="1" dirty="0">
              <a:ln w="0">
                <a:solidFill>
                  <a:schemeClr val="accent1">
                    <a:shade val="50000"/>
                  </a:schemeClr>
                </a:solidFill>
              </a:ln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61629" y="6324600"/>
            <a:ext cx="1971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 err="1" smtClean="0"/>
              <a:t>Image:FreePik.com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0617531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4694" y="394486"/>
            <a:ext cx="7886700" cy="1325563"/>
          </a:xfrm>
        </p:spPr>
        <p:txBody>
          <a:bodyPr/>
          <a:lstStyle/>
          <a:p>
            <a:r>
              <a:rPr lang="zh-TW" altLang="en-US" dirty="0" smtClean="0"/>
              <a:t>訂立我的環保目標</a:t>
            </a:r>
            <a:r>
              <a:rPr lang="en-US" altLang="zh-TW" dirty="0" smtClean="0"/>
              <a:t>:</a:t>
            </a:r>
            <a:endParaRPr lang="zh-HK" alt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44773" y="1484025"/>
            <a:ext cx="8454454" cy="4208099"/>
          </a:xfrm>
        </p:spPr>
        <p:txBody>
          <a:bodyPr/>
          <a:lstStyle/>
          <a:p>
            <a:pPr marL="0" indent="0">
              <a:buNone/>
            </a:pPr>
            <a:r>
              <a:rPr lang="zh-TW" altLang="en-US" dirty="0" smtClean="0"/>
              <a:t>在以下有關</a:t>
            </a:r>
            <a:r>
              <a:rPr lang="zh-TW" altLang="en-US" b="1" dirty="0" smtClean="0"/>
              <a:t>食</a:t>
            </a:r>
            <a:r>
              <a:rPr lang="zh-TW" altLang="en-US" dirty="0" smtClean="0"/>
              <a:t>的減碳生活模式中，選出</a:t>
            </a:r>
            <a:r>
              <a:rPr lang="zh-TW" altLang="en-US" dirty="0" smtClean="0">
                <a:solidFill>
                  <a:srgbClr val="FF0000"/>
                </a:solidFill>
              </a:rPr>
              <a:t>最少兩項</a:t>
            </a:r>
            <a:r>
              <a:rPr lang="zh-TW" altLang="en-US" dirty="0" smtClean="0"/>
              <a:t>作為</a:t>
            </a:r>
            <a:r>
              <a:rPr lang="zh-TW" altLang="en-US" dirty="0" smtClean="0">
                <a:solidFill>
                  <a:srgbClr val="FF0000"/>
                </a:solidFill>
              </a:rPr>
              <a:t>本星期節約</a:t>
            </a:r>
            <a:r>
              <a:rPr lang="zh-TW" altLang="en-US" dirty="0" smtClean="0"/>
              <a:t>的目標</a:t>
            </a:r>
            <a:r>
              <a:rPr lang="en-US" altLang="zh-TW" dirty="0" smtClean="0"/>
              <a:t>:</a:t>
            </a:r>
          </a:p>
          <a:p>
            <a:pPr marL="0" indent="0">
              <a:buNone/>
            </a:pPr>
            <a:endParaRPr lang="zh-HK" alt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464694" y="1956074"/>
          <a:ext cx="8454454" cy="33792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92316">
                  <a:extLst>
                    <a:ext uri="{9D8B030D-6E8A-4147-A177-3AD203B41FA5}">
                      <a16:colId xmlns:a16="http://schemas.microsoft.com/office/drawing/2014/main" val="4238725742"/>
                    </a:ext>
                  </a:extLst>
                </a:gridCol>
                <a:gridCol w="4362138">
                  <a:extLst>
                    <a:ext uri="{9D8B030D-6E8A-4147-A177-3AD203B41FA5}">
                      <a16:colId xmlns:a16="http://schemas.microsoft.com/office/drawing/2014/main" val="3169353744"/>
                    </a:ext>
                  </a:extLst>
                </a:gridCol>
              </a:tblGrid>
              <a:tr h="521739">
                <a:tc>
                  <a:txBody>
                    <a:bodyPr/>
                    <a:lstStyle/>
                    <a:p>
                      <a:pPr marL="285750" indent="-285750" algn="l" defTabSz="685800" rtl="0" eaLnBrk="1" latinLnBrk="0" hangingPunct="1">
                        <a:buFont typeface="Wingdings" panose="05000000000000000000" pitchFamily="2" charset="2"/>
                        <a:buChar char="p"/>
                      </a:pPr>
                      <a:r>
                        <a:rPr lang="zh-TW" altLang="en-US" sz="2300" b="0" i="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購物前列出購買清單</a:t>
                      </a:r>
                      <a:endParaRPr lang="zh-HK" altLang="en-US" sz="2300" b="0" i="0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defTabSz="685800" rtl="0" eaLnBrk="1" latinLnBrk="0" hangingPunct="1">
                        <a:buFont typeface="Wingdings" panose="05000000000000000000" pitchFamily="2" charset="2"/>
                        <a:buChar char="p"/>
                      </a:pPr>
                      <a:r>
                        <a:rPr lang="zh-TW" altLang="en-US" sz="2300" b="0" i="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 外出飲食時，善用剩餘食物，帶走食剩的餸菜。</a:t>
                      </a:r>
                      <a:endParaRPr lang="zh-HK" altLang="en-US" sz="2300" b="0" i="0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7196246"/>
                  </a:ext>
                </a:extLst>
              </a:tr>
              <a:tr h="500892">
                <a:tc>
                  <a:txBody>
                    <a:bodyPr/>
                    <a:lstStyle/>
                    <a:p>
                      <a:pPr marL="285750" indent="-285750" algn="l" defTabSz="685800" rtl="0" eaLnBrk="1" latinLnBrk="0" hangingPunct="1">
                        <a:buFont typeface="Wingdings" panose="05000000000000000000" pitchFamily="2" charset="2"/>
                        <a:buChar char="p"/>
                      </a:pPr>
                      <a:r>
                        <a:rPr lang="zh-TW" altLang="en-US" sz="2300" b="0" i="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購買時令和本土食材</a:t>
                      </a:r>
                      <a:endParaRPr lang="zh-HK" altLang="en-US" sz="2300" b="0" i="0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defTabSz="685800" rtl="0" eaLnBrk="1" latinLnBrk="0" hangingPunct="1">
                        <a:buFont typeface="Wingdings" panose="05000000000000000000" pitchFamily="2" charset="2"/>
                        <a:buChar char="p"/>
                      </a:pPr>
                      <a:r>
                        <a:rPr lang="zh-TW" altLang="en-US" sz="2300" b="0" i="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購買食物時，自備容器</a:t>
                      </a:r>
                      <a:endParaRPr lang="zh-HK" altLang="en-US" sz="2300" b="0" i="0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0954343"/>
                  </a:ext>
                </a:extLst>
              </a:tr>
              <a:tr h="500892">
                <a:tc>
                  <a:txBody>
                    <a:bodyPr/>
                    <a:lstStyle/>
                    <a:p>
                      <a:pPr marL="285750" indent="-285750" algn="l" defTabSz="685800" rtl="0" eaLnBrk="1" latinLnBrk="0" hangingPunct="1">
                        <a:buFont typeface="Wingdings" panose="05000000000000000000" pitchFamily="2" charset="2"/>
                        <a:buChar char="p"/>
                      </a:pPr>
                      <a:r>
                        <a:rPr lang="zh-TW" altLang="en-US" sz="2300" b="0" i="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食用有機食物</a:t>
                      </a:r>
                      <a:endParaRPr lang="zh-HK" altLang="en-US" sz="2300" b="0" i="0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defTabSz="685800" rtl="0" eaLnBrk="1" latinLnBrk="0" hangingPunct="1">
                        <a:buFont typeface="Wingdings" panose="05000000000000000000" pitchFamily="2" charset="2"/>
                        <a:buChar char="p"/>
                      </a:pPr>
                      <a:r>
                        <a:rPr lang="zh-TW" altLang="en-US" sz="2300" b="0" i="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擅用可循環物料，如咖啡渣滓、茶葉渣、蛋殼。</a:t>
                      </a:r>
                      <a:endParaRPr lang="zh-HK" altLang="en-US" sz="2300" b="0" i="0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4857656"/>
                  </a:ext>
                </a:extLst>
              </a:tr>
              <a:tr h="218718">
                <a:tc>
                  <a:txBody>
                    <a:bodyPr/>
                    <a:lstStyle/>
                    <a:p>
                      <a:pPr marL="285750" indent="-285750" algn="l" defTabSz="685800" rtl="0" eaLnBrk="1" latinLnBrk="0" hangingPunct="1">
                        <a:buFont typeface="Wingdings" panose="05000000000000000000" pitchFamily="2" charset="2"/>
                        <a:buChar char="p"/>
                      </a:pPr>
                      <a:r>
                        <a:rPr lang="zh-HK" altLang="en-US" sz="2300" b="0" i="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自備購物袋</a:t>
                      </a:r>
                      <a:endParaRPr lang="zh-HK" altLang="en-US" sz="2300" b="0" i="0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defTabSz="685800" rtl="0" eaLnBrk="1" latinLnBrk="0" hangingPunct="1">
                        <a:buFont typeface="Wingdings" panose="05000000000000000000" pitchFamily="2" charset="2"/>
                        <a:buChar char="p"/>
                      </a:pPr>
                      <a:r>
                        <a:rPr lang="zh-TW" altLang="en-US" sz="2300" b="0" i="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不要把熱或沒有蓋好的食物放進冰箱</a:t>
                      </a:r>
                      <a:endParaRPr lang="zh-HK" altLang="en-US" sz="2300" b="0" i="0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3894927"/>
                  </a:ext>
                </a:extLst>
              </a:tr>
              <a:tr h="500892">
                <a:tc>
                  <a:txBody>
                    <a:bodyPr/>
                    <a:lstStyle/>
                    <a:p>
                      <a:pPr marL="285750" indent="-285750" algn="l" defTabSz="685800" rtl="0" eaLnBrk="1" latinLnBrk="0" hangingPunct="1">
                        <a:buFont typeface="Wingdings" panose="05000000000000000000" pitchFamily="2" charset="2"/>
                        <a:buChar char="p"/>
                      </a:pPr>
                      <a:r>
                        <a:rPr lang="zh-HK" altLang="en-US" sz="2300" b="0" i="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多吃蔬菜水果</a:t>
                      </a:r>
                      <a:endParaRPr lang="zh-HK" altLang="en-US" sz="2300" b="0" i="0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defTabSz="685800" rtl="0" eaLnBrk="1" latinLnBrk="0" hangingPunct="1">
                        <a:buFont typeface="Wingdings" panose="05000000000000000000" pitchFamily="2" charset="2"/>
                        <a:buChar char="p"/>
                      </a:pPr>
                      <a:r>
                        <a:rPr lang="zh-TW" altLang="en-US" sz="2300" b="0" i="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其他</a:t>
                      </a:r>
                      <a:endParaRPr lang="zh-HK" altLang="en-US" sz="2300" b="0" i="0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9022897"/>
                  </a:ext>
                </a:extLst>
              </a:tr>
            </a:tbl>
          </a:graphicData>
        </a:graphic>
      </p:graphicFrame>
      <p:sp>
        <p:nvSpPr>
          <p:cNvPr id="8" name="文字方塊 7"/>
          <p:cNvSpPr txBox="1"/>
          <p:nvPr/>
        </p:nvSpPr>
        <p:spPr>
          <a:xfrm>
            <a:off x="261629" y="6324600"/>
            <a:ext cx="1971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 err="1" smtClean="0"/>
              <a:t>Image:FreePik.com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4041533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0247006"/>
              </p:ext>
            </p:extLst>
          </p:nvPr>
        </p:nvGraphicFramePr>
        <p:xfrm>
          <a:off x="-1" y="1903320"/>
          <a:ext cx="9144000" cy="49546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1668228909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1555570908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1333224645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3054745988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3466653667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209707167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3504918416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542075827"/>
                    </a:ext>
                  </a:extLst>
                </a:gridCol>
              </a:tblGrid>
              <a:tr h="75679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solidFill>
                            <a:srgbClr val="7030A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日期</a:t>
                      </a:r>
                      <a:endParaRPr lang="zh-HK" altLang="en-US" sz="2000" dirty="0">
                        <a:solidFill>
                          <a:srgbClr val="7030A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星期一</a:t>
                      </a:r>
                      <a:endParaRPr lang="en-US" altLang="zh-TW" sz="2000" dirty="0" smtClean="0">
                        <a:solidFill>
                          <a:schemeClr val="accent3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r>
                        <a:rPr lang="en-US" altLang="zh-TW" sz="20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     /     )</a:t>
                      </a:r>
                      <a:endParaRPr lang="zh-HK" altLang="en-US" sz="200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HK" altLang="en-US" sz="20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星期</a:t>
                      </a:r>
                      <a:r>
                        <a:rPr lang="zh-TW" altLang="en-US" sz="20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二</a:t>
                      </a:r>
                      <a:endParaRPr lang="en-US" altLang="zh-TW" sz="2000" dirty="0" smtClean="0">
                        <a:solidFill>
                          <a:schemeClr val="accent3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r>
                        <a:rPr lang="en-US" altLang="zh-HK" sz="20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     /     )</a:t>
                      </a:r>
                      <a:endParaRPr lang="zh-HK" altLang="en-US" sz="200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星期三</a:t>
                      </a:r>
                      <a:endParaRPr lang="en-US" altLang="zh-TW" sz="2000" dirty="0" smtClean="0">
                        <a:solidFill>
                          <a:schemeClr val="accent3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r>
                        <a:rPr lang="en-US" altLang="zh-HK" sz="20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     /     )</a:t>
                      </a:r>
                      <a:endParaRPr lang="zh-HK" altLang="en-US" sz="200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HK" altLang="en-US" sz="20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星期</a:t>
                      </a:r>
                      <a:r>
                        <a:rPr lang="zh-TW" altLang="en-US" sz="20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四</a:t>
                      </a:r>
                      <a:endParaRPr lang="en-US" altLang="zh-TW" sz="2000" dirty="0" smtClean="0">
                        <a:solidFill>
                          <a:schemeClr val="accent3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r>
                        <a:rPr lang="en-US" altLang="zh-HK" sz="20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     /     )</a:t>
                      </a:r>
                      <a:endParaRPr lang="zh-HK" altLang="en-US" sz="2000" dirty="0" smtClean="0">
                        <a:solidFill>
                          <a:schemeClr val="accent3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HK" altLang="en-US" sz="20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星期</a:t>
                      </a:r>
                      <a:r>
                        <a:rPr lang="zh-TW" altLang="en-US" sz="20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五</a:t>
                      </a:r>
                      <a:endParaRPr lang="en-US" altLang="zh-TW" sz="2000" dirty="0" smtClean="0">
                        <a:solidFill>
                          <a:schemeClr val="accent3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r>
                        <a:rPr lang="en-US" altLang="zh-HK" sz="20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     /     )</a:t>
                      </a:r>
                      <a:endParaRPr lang="zh-HK" altLang="en-US" sz="2000" dirty="0" smtClean="0">
                        <a:solidFill>
                          <a:schemeClr val="accent3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HK" altLang="en-US" sz="20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星期</a:t>
                      </a:r>
                      <a:r>
                        <a:rPr lang="zh-TW" altLang="en-US" sz="20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六</a:t>
                      </a:r>
                      <a:endParaRPr lang="en-US" altLang="zh-TW" sz="2000" dirty="0" smtClean="0">
                        <a:solidFill>
                          <a:schemeClr val="accent3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r>
                        <a:rPr lang="en-US" altLang="zh-HK" sz="20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     /     </a:t>
                      </a:r>
                      <a:r>
                        <a:rPr lang="en-US" altLang="zh-TW" sz="20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HK" altLang="en-US" sz="2000" dirty="0" smtClean="0">
                        <a:solidFill>
                          <a:schemeClr val="accent3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HK" altLang="en-US" sz="20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星期</a:t>
                      </a:r>
                      <a:r>
                        <a:rPr lang="zh-TW" altLang="en-US" sz="20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</a:t>
                      </a:r>
                      <a:endParaRPr lang="en-US" altLang="zh-TW" sz="2000" dirty="0" smtClean="0">
                        <a:solidFill>
                          <a:schemeClr val="accent3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r>
                        <a:rPr lang="en-US" altLang="zh-HK" sz="20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     /     )</a:t>
                      </a:r>
                      <a:endParaRPr lang="zh-HK" altLang="en-US" sz="2000" dirty="0" smtClean="0">
                        <a:solidFill>
                          <a:schemeClr val="accent3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5548830"/>
                  </a:ext>
                </a:extLst>
              </a:tr>
              <a:tr h="1891068"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【</a:t>
                      </a: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得</a:t>
                      </a:r>
                      <a:r>
                        <a:rPr lang="zh-TW" altLang="en-US" sz="20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① </a:t>
                      </a: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分</a:t>
                      </a:r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】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zh-TW" altLang="en-US" sz="2000" b="1" dirty="0" smtClean="0">
                          <a:solidFill>
                            <a:srgbClr val="7030A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自己實踐節能</a:t>
                      </a:r>
                      <a:endParaRPr lang="en-US" altLang="zh-TW" sz="2000" b="1" dirty="0" smtClean="0">
                        <a:solidFill>
                          <a:srgbClr val="7030A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HK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HK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HK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HK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HK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HK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HK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3462065"/>
                  </a:ext>
                </a:extLst>
              </a:tr>
              <a:tr h="1767758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【</a:t>
                      </a: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得</a:t>
                      </a:r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②  </a:t>
                      </a: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</a:t>
                      </a:r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】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zh-HK" altLang="en-US" sz="2000" b="1" dirty="0" smtClean="0">
                          <a:solidFill>
                            <a:srgbClr val="7030A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一起實踐</a:t>
                      </a:r>
                      <a:r>
                        <a:rPr lang="zh-TW" altLang="en-US" sz="2000" b="1" dirty="0" smtClean="0">
                          <a:solidFill>
                            <a:srgbClr val="7030A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節能</a:t>
                      </a:r>
                      <a:endParaRPr lang="en-US" altLang="zh-TW" sz="2000" b="1" dirty="0" smtClean="0">
                        <a:solidFill>
                          <a:srgbClr val="7030A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zh-TW" altLang="en-US" sz="2000" b="1" dirty="0" smtClean="0">
                          <a:solidFill>
                            <a:srgbClr val="7030A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鼓勵身邊的人</a:t>
                      </a:r>
                      <a:endParaRPr lang="zh-HK" altLang="en-US" sz="1800" b="1" dirty="0">
                        <a:solidFill>
                          <a:srgbClr val="7030A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HK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HK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HK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endParaRPr lang="zh-HK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HK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HK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HK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HK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0546993"/>
                  </a:ext>
                </a:extLst>
              </a:tr>
              <a:tr h="539053">
                <a:tc>
                  <a:txBody>
                    <a:bodyPr/>
                    <a:lstStyle/>
                    <a:p>
                      <a:pPr algn="r"/>
                      <a:r>
                        <a:rPr lang="zh-TW" altLang="en-US" sz="2000" b="1" dirty="0" smtClean="0">
                          <a:solidFill>
                            <a:srgbClr val="7030A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得分</a:t>
                      </a:r>
                      <a:endParaRPr lang="zh-HK" altLang="en-US" sz="2000" b="1" dirty="0">
                        <a:solidFill>
                          <a:srgbClr val="7030A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406842"/>
                  </a:ext>
                </a:extLst>
              </a:tr>
            </a:tbl>
          </a:graphicData>
        </a:graphic>
      </p:graphicFrame>
      <p:sp>
        <p:nvSpPr>
          <p:cNvPr id="3" name="矩形 2"/>
          <p:cNvSpPr/>
          <p:nvPr/>
        </p:nvSpPr>
        <p:spPr>
          <a:xfrm>
            <a:off x="1216001" y="950916"/>
            <a:ext cx="4592924" cy="52322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none">
            <a:spAutoFit/>
          </a:bodyPr>
          <a:lstStyle/>
          <a:p>
            <a:r>
              <a:rPr lang="zh-TW" altLang="en-US" sz="2800" b="1" dirty="0" smtClean="0">
                <a:solidFill>
                  <a:srgbClr val="33CC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「每日一環保」 </a:t>
            </a:r>
            <a:r>
              <a:rPr lang="zh-TW" altLang="en-US" sz="28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積分記錄咭</a:t>
            </a:r>
            <a:endParaRPr lang="zh-HK" altLang="en-US" sz="28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6097910" y="865018"/>
            <a:ext cx="1969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本星期積分：</a:t>
            </a:r>
            <a:endParaRPr lang="zh-HK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爆炸 1 11"/>
          <p:cNvSpPr/>
          <p:nvPr/>
        </p:nvSpPr>
        <p:spPr>
          <a:xfrm>
            <a:off x="8064504" y="813514"/>
            <a:ext cx="977900" cy="880583"/>
          </a:xfrm>
          <a:prstGeom prst="irregularSeal1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AutoShape 2" descr="data:image/png;base64,iVBORw0KGgoAAAANSUhEUgAAAMgAAADICAYAAACtWK6eAAAObUlEQVR4Xu2c0Vbjyg5E4f8/mrsWc3PGgU603aW07cnmNeqWVKqSZBP4/Pr6+vrwRwREYIjApwKRGSLwGAEFIjtE4AkCCkR6iIACkQMiMIeAE2QON0+9CQIK5E0KbZpzCCiQOdw89SYIKJA3KbRpziGgQOZw89SbIKBA3qTQpjmHgAKZw81Tb4KAAnmTQpvmHAIKZA43T70JAgrkTQptmnMIKJA53Dz1JggokDcptGnOIdAikM/PzznvLziV/P3XKI/RfTRfGgu97wVwoSuvmAeNuQJAgWwQUiBjulCynUnoNGYFUiGgQEqEKNkUyAMo/xVgnCBOkJ8IuGI5QZwgTxB4mUDoWC6r8yz4wcsB+lCd2K2IudsHvS+pG53ANBZq90q/CmRigtDCjexeWcybv2TlVSD3VVMgCuSOEQpEgXwj4IqVPZAfNR1X+3WCOEGcIGd5SO/ejVfs80nHovEldsnzUPcUXZFHd8wVfksniALJVrsEvxERusmmQB7I7V8E5llnSfJNSKlAsgZTTYvhttDxz6sTwtCgE2JRH9QuyTfJQ4EokIccTYhFiU/tFMgYqQQXiv1qHrzFM0jSeWlBaIETOxoL/V3GClxozBQXeh/FoPKrQAqEaEEqoDs+p7FQciiQuioKRIHULBlYJGI9SpgziSoQBTLDm+ibCApkx1c5aHXO3rFoHoldgsHwFWbwp9JJLArkZAKh5KC7e/d9CWFGsawg7wof3bnNNKe3WLG6Cd19nwLh1E2Eyb38tVQgG9ScIB8fVKwJUakPJ8gOSScF6e743fclhOkmEY0lqQf10Z3bDrr9Z+oEcYLc8YaSV4HskBv9isGOK5Ep9dtddBRcaJQQMHT963iCc7K20jxofPS+rd3SCTIT4LMzFBgFkiGf4KxAPsYPdmcCRoEokFkEnCDFMwgV12wBHp1zxeKI0gnHbzzoNe9MgK5Ym2LB/wN2JpzPtEnM4PKyCTITTMeZpPPSTqQd/8OljprO3NElTAWyQV/ic+LTRjRD7o4zCuQBirRw2vGXK0nj6CD7zB0KRIF8I3B2oc+Qu+OMAlEgCuSJkk4lkA7Fr74jeX2bgE/XlW48aL5Jbt0xn+G+lof0MySyNwZKmNG9CYkUyN5KHWuvQCbwVyAToF30iAKZKJwCmQDtokcUyEThFMgEaBc90iKQZJ+nuNHXmfQ++mxBnxkoBlRc1O8oDxpLgkFyltYysUt4sD2rQDZoJAWhpFQga353o0AefM0+AUaBcPI6QXYwjXbPHVf+MqXkXeEjicUJwkVIcaaYznDDFcsV6443lJROkB1yWzFBaEF2hP3LlD4YUzsaS3Ifxb6b+MnLAdrxaW6v5MZlJsgrQbjdTYlK7RTIGAEFQpkR2lGgqRtKfGrX7be7a9MOTXE+6r5XNk8nyAZdSnxqp0CcIN8I0M5BCUPtaGej91HiU7tuv04Qiuj4TRk//deyZYLQwlFCUwJSYXb7pfnSgtAHaJoH9duNM/Wb5EtjprFUdgpkYsVSIBWtnn+uQMJ/Jke7hBMkI2o3zjQaBaJAKFe+7RLC7HL0w1iB1Oi5Yrli3bGEirWm1mML6iOxS+Lbnm0RSPeqQ3d8+tBKOyUFld5HcRn5TchxJr+0Rt01p7Ws7BRIhdDgcwWyZi2kOE+UEB9RIBiqv4a0cGfq5DTN7snlBNnxi8KjwKKEpiSi9ymQ7Bd2FGdatxk7J8gEarRwCkSBfNMrIULygErP0gdAeh/Nd8XEpGKlGNCYqV+KFcV+op9FR5ZOEBop3YMTUGnhVsSSkJcSNfGRnKU4J7WkvJqxUyAFagpkDBAVpgJxxXooMbqudHdo6peSvDs+2slpHvS+GTsniBPkDgFKSiouJ8gOWVJQd1z5y5T6oHY0luS+hEQ0Prrjd+dBBUfzoFh1+W2ZIElyXYncYqAFpnYrcqNFp7FQO/p8RWvUjSld7aj4KS5bOwWyQYMSgRaO3qdAOHUpVhT7yrMCUSB3HEmmQHK2IuqzDcEJQtHb8Xco3cVM7qNdcQcMyNQVq4bpZROEFp2OQnpfnfIfC0oOel+3HY0vsUtipg2B2tFYuu+r/CqQDULdIqzAf/Z5QvwVJKI+qB3Fqvu+yq8CUSAVR4afU6JSOxpE932VXwWiQCqOKJAphIpDdF3xGWQMpCvWGJdLTpAkaCok+ipvRSxU1LTxJDGPfHRjeiYf3dhXNWpZsZICdxdzRSzdRUpiPhN5K7LdPqf4deNC49vaKZCJZxBaYFqQbiJ0N50zibAb+6pGCkSB3HGEEvAoEdL4KuLTzxWIAlEgT9TSIhCsxs9PZErf4NAH9xUrAu2otAN2r10Ug6OwPxMu7c8giPU7/vLwqCLRPI6Kj5KI5kFFeCbx05gpBpWdE6RCaPC5AhmDRgWckDw5O1HqDwUygZoCUSATtKmPJKM6OUv37zqDPxYKRIFQruyyo+OxWwxUIMmKkLwwoPHtAvuHcZLbmc6u4MapHtJXdGNKwIQICmT8HzYTTI/ihgLZ8ZeHVFwKRIEkE/77rCsWh5CuEvTG7k5OG0e3X4oL9Vvhd/hbrKPGKBUrJYIThDdAiulR3FiyYnUrnd5HiUrv6+pEt7ioX5pH1QGf+U1yo3lQH7RhUTuKS2X3sgmyAsAqudvnZ+hECuR5tSjxqR3lRmWnQAqEaAesgFYgCuQOASfImBAUF1cs/gvZ7ibmM0j4xUk6LejDKL0vIUL3akKFTmOm8VE7imll17JiJUFToGlHTWKpwOp44KX50uemowiY5LECZ+qjslMgFUKDzxMRJsTq9puIMMmDQp7kS31UdgqkQkiBLPlyJl1H6cScKOvwiAKZQDLpbEnn7fbrBKmLr0BqjH5ZdBN1xfMVjTmxo3lQyGks9L4Zu1MKhHa2pCDdnXwG/NsZmm9iR1eYFXl01+2Va5cCKRhBSbmCWDQWShjaJGhuND4F8uCv7mgXOwpoWrijiEVxUSBU0rWdE8QJUrMEWlAB00aUNFQYcmmmQBRISRJqoEAeIEVXjqMApB2r+60JvS+xS8hLOzT1QXGmflfwpcrtZROEgpWIiwKdxEL3eRoLLTq1qwp8+5zmQeuxwm+CAc23ykOBbBCinbwC9fY5vS+xo7FQwiiQe0QViAK5Y4QCUSDfCNDxTTuvK9Z4llH8uqco9VtN4JdNkISASRc7u98Vz0MUv4RE3YRegUslhmGT+0pQ+v+NCViU0DQ5eh+16/a7gggKhFattnOCFM8gNYR/LBLB0bO0lykQWrXaToEokJolA4tka6AOuxsH9bu1UyAKZIY37f8lc8XqOZPoUoHQNz00EbpyXNEvzY2uUxRTapd09yRmigvNo7JTIBVCg8+TIlFyUB/0vok0nx5RIDsQpfvoFTs5Hf0ULkpoBTJGlOJC61HZOUEqhJwgQ4ScIDuI4wThYDlBxv8FniL4dhOEAkPXswTAhLzJ2W4MkrWQ5pHETM/SWiYNuorl8BWrCvDZ593AUHLQ9SIhKsUliZk2HRpLt50CCRFVIHxdScgWlmn6eBIzPVsF5wTZIJR04+RsVaS9UzSZXDSPJGZ6lpK8u1Fu41MgCuSOrwrkXr4tAqEd4Sg7WvSkY63o2kl89Cx9Lum+j3KDPv8l8bVPEJrcUXYKZPxtY1qP7hWG1oM2ne74FMgDZtCuQwt8pvtoLE4QV6yHjZOSSIH0TyQ6zVyxKFI77K5IaLpeHNXxaTOh8dFyXlIglIAUhMQuAbB7l+3GhZKS5pHE140zbQg0t4RD7c8gCdBdidzu6S4cJWV3p6SEoX4pLrQe9D5qR/NVILRCOx60KajUjobY3TioWGkeSXyU+NROgVBWhXa0IIkdDTEhICWMEyR7YVDVsuUXhd1EqIJ+9nlCfNp5aXzduDhBxt89o7jQui15Bnll0LcEuglNAaR+qUASrKgPmhu1O3vMSXwKhLLggZ0CydaaFaJWIB/rx+3eyUWJkBST+gh7wq/jZ485ic8JErLFCeIE2UUhSphdlwLjs/ul3T3pdtQHgHOXydljTuI7bIIkxVzxdooKbkUeR73mpTjvUtOkcRfJJ91/H3vZa95uoOl9R9nRItD4FEi2xtF6VHYKZIOQEyT7L/UV2fZ+7gTZgRjtvEfZ0VRofE4QJwjl1LcdJdZRdjQZGp8CUSCUUy8RSELA0Vm6nq04e/bcdhX+h/Hqtettn0HOTiJKBPpGjd53lICpaJI8qI+tnQLZoJGA7wQZ048KmJI3qRH1oUAeIJWAr0AUyEMBUnIk3YQ+3FI7VyzeT2l96XrGPf+2TJrYjN+3XbEo0FTU3cI8yu8MiW5numOmmNJazuSmQArUuotOJ9dRfmdIpEAmSETVTwtC70vskhWB+lUga36nRXlV2TlBJsR/dpIn06cizLPPE7/0OYfaJXn4FuvBb+adIBmtFMgD/Far+tnOu2LVSR4KExIlAqZTj0okyYOe7Y6Z5nbYBJkJcO9IVyAc5aOErkB2rDC8nL8t6eSiBaHiOopYTpD1X2Bc+pCeiIGSg5Kcjm8qQppbIlaKAY3lKKFTDGiNaL4zdgpkgxoV11HEUiD/0ASZUWvHGUryDl/bO6hourtnMuHOHgutJcV+puYvmyAzwXScoaB2+FIg9yh2i5XWUoHsYDMFdceVyJQW6exdGyUb/oUnXRVpLSn2NLetnRNkBrXBGVokBTIGnE4fatdU1tf925+uAPfeQ7vO3nsrewWS/StYSnxqV9WLft4yQagz7UTgaggokKtVzHiXIqBAlsKts6shoECuVjHjXYqAAlkKt86uhoACuVrFjHcpAgpkKdw6uxoCCuRqFTPepQgokKVw6+xqCCiQq1XMeJcioECWwq2zqyGgQK5WMeNdioACWQq3zq6GgAK5WsWMdykCCmQp3Dq7GgIK5GoVM96lCCiQpXDr7GoIKJCrVcx4lyLwP4RN78ZTOqIl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5" name="圖片 14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833" y="818577"/>
            <a:ext cx="992334" cy="992334"/>
          </a:xfrm>
          <a:prstGeom prst="rect">
            <a:avLst/>
          </a:prstGeom>
        </p:spPr>
      </p:pic>
      <p:grpSp>
        <p:nvGrpSpPr>
          <p:cNvPr id="48" name="群組 47"/>
          <p:cNvGrpSpPr/>
          <p:nvPr/>
        </p:nvGrpSpPr>
        <p:grpSpPr>
          <a:xfrm>
            <a:off x="1890812" y="4130360"/>
            <a:ext cx="7151592" cy="2114772"/>
            <a:chOff x="2305421" y="3999832"/>
            <a:chExt cx="6554480" cy="1938202"/>
          </a:xfrm>
        </p:grpSpPr>
        <p:sp>
          <p:nvSpPr>
            <p:cNvPr id="22" name="橢圓 21"/>
            <p:cNvSpPr/>
            <p:nvPr/>
          </p:nvSpPr>
          <p:spPr>
            <a:xfrm>
              <a:off x="2315086" y="3999832"/>
              <a:ext cx="279400" cy="27625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0" name="橢圓 29"/>
            <p:cNvSpPr/>
            <p:nvPr/>
          </p:nvSpPr>
          <p:spPr>
            <a:xfrm>
              <a:off x="4403690" y="4005543"/>
              <a:ext cx="279400" cy="292067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1" name="橢圓 30"/>
            <p:cNvSpPr/>
            <p:nvPr/>
          </p:nvSpPr>
          <p:spPr>
            <a:xfrm>
              <a:off x="5447992" y="4021705"/>
              <a:ext cx="279400" cy="29072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2" name="橢圓 31"/>
            <p:cNvSpPr/>
            <p:nvPr/>
          </p:nvSpPr>
          <p:spPr>
            <a:xfrm>
              <a:off x="6492295" y="4006881"/>
              <a:ext cx="279400" cy="29072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3" name="橢圓 32"/>
            <p:cNvSpPr/>
            <p:nvPr/>
          </p:nvSpPr>
          <p:spPr>
            <a:xfrm>
              <a:off x="7536597" y="4006881"/>
              <a:ext cx="279400" cy="29072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5" name="橢圓 34"/>
            <p:cNvSpPr/>
            <p:nvPr/>
          </p:nvSpPr>
          <p:spPr>
            <a:xfrm>
              <a:off x="4403690" y="5631143"/>
              <a:ext cx="279400" cy="292067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6" name="橢圓 35"/>
            <p:cNvSpPr/>
            <p:nvPr/>
          </p:nvSpPr>
          <p:spPr>
            <a:xfrm>
              <a:off x="5447992" y="5647305"/>
              <a:ext cx="279400" cy="29072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7" name="橢圓 36"/>
            <p:cNvSpPr/>
            <p:nvPr/>
          </p:nvSpPr>
          <p:spPr>
            <a:xfrm>
              <a:off x="6492295" y="5632481"/>
              <a:ext cx="279400" cy="29072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8" name="橢圓 37"/>
            <p:cNvSpPr/>
            <p:nvPr/>
          </p:nvSpPr>
          <p:spPr>
            <a:xfrm>
              <a:off x="7536597" y="5632481"/>
              <a:ext cx="279400" cy="29072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9" name="橢圓 38"/>
            <p:cNvSpPr/>
            <p:nvPr/>
          </p:nvSpPr>
          <p:spPr>
            <a:xfrm>
              <a:off x="8580501" y="4021705"/>
              <a:ext cx="279400" cy="29072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0" name="橢圓 39"/>
            <p:cNvSpPr/>
            <p:nvPr/>
          </p:nvSpPr>
          <p:spPr>
            <a:xfrm>
              <a:off x="8580501" y="5647305"/>
              <a:ext cx="279400" cy="29072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42" name="圖片 4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05421" y="5632570"/>
              <a:ext cx="298730" cy="289645"/>
            </a:xfrm>
            <a:prstGeom prst="rect">
              <a:avLst/>
            </a:prstGeom>
          </p:spPr>
        </p:pic>
      </p:grpSp>
      <p:sp>
        <p:nvSpPr>
          <p:cNvPr id="43" name="文字方塊 42"/>
          <p:cNvSpPr txBox="1"/>
          <p:nvPr/>
        </p:nvSpPr>
        <p:spPr>
          <a:xfrm>
            <a:off x="1199737" y="1498694"/>
            <a:ext cx="65350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記錄你在一星期內的節能實踐情況，並在圓圈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寫</a:t>
            </a:r>
            <a:r>
              <a:rPr lang="zh-TW" altLang="en-US" sz="14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上</a:t>
            </a:r>
            <a:r>
              <a:rPr lang="zh-TW" altLang="en-US" sz="1400" b="1" u="sng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衣、食、住、行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代號</a:t>
            </a:r>
            <a:endParaRPr lang="zh-HK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9" name="橢圓 48"/>
          <p:cNvSpPr/>
          <p:nvPr/>
        </p:nvSpPr>
        <p:spPr>
          <a:xfrm>
            <a:off x="3024665" y="4146438"/>
            <a:ext cx="304853" cy="30141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0" name="圖片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4120" y="5927918"/>
            <a:ext cx="325944" cy="316032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-21025"/>
            <a:ext cx="9143999" cy="706748"/>
          </a:xfrm>
          <a:prstGeom prst="rect">
            <a:avLst/>
          </a:prstGeom>
        </p:spPr>
      </p:pic>
      <p:sp>
        <p:nvSpPr>
          <p:cNvPr id="25" name="文字方塊 24"/>
          <p:cNvSpPr txBox="1"/>
          <p:nvPr/>
        </p:nvSpPr>
        <p:spPr>
          <a:xfrm>
            <a:off x="7070839" y="6454355"/>
            <a:ext cx="2243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 err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Image:FreePik.com</a:t>
            </a:r>
            <a:endParaRPr lang="zh-HK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0897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4664</TotalTime>
  <Words>1376</Words>
  <Application>Microsoft Office PowerPoint</Application>
  <PresentationFormat>如螢幕大小 (4:3)</PresentationFormat>
  <Paragraphs>160</Paragraphs>
  <Slides>24</Slides>
  <Notes>21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24</vt:i4>
      </vt:variant>
    </vt:vector>
  </HeadingPairs>
  <TitlesOfParts>
    <vt:vector size="33" baseType="lpstr">
      <vt:lpstr>微軟正黑體</vt:lpstr>
      <vt:lpstr>新細明體</vt:lpstr>
      <vt:lpstr>新細明體</vt:lpstr>
      <vt:lpstr>Arial</vt:lpstr>
      <vt:lpstr>Calibri</vt:lpstr>
      <vt:lpstr>Calibri Light</vt:lpstr>
      <vt:lpstr>Times New Roman</vt:lpstr>
      <vt:lpstr>Wingdings</vt:lpstr>
      <vt:lpstr>Office 佈景主題</vt:lpstr>
      <vt:lpstr>PowerPoint 簡報</vt:lpstr>
      <vt:lpstr>PowerPoint 簡報</vt:lpstr>
      <vt:lpstr>PowerPoint 簡報</vt:lpstr>
      <vt:lpstr>PowerPoint 簡報</vt:lpstr>
      <vt:lpstr>反思問題</vt:lpstr>
      <vt:lpstr>總結</vt:lpstr>
      <vt:lpstr>PowerPoint 簡報</vt:lpstr>
      <vt:lpstr>訂立我的環保目標: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EDB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環保人生</dc:title>
  <dc:creator>NG, Shun-tak Derrick</dc:creator>
  <cp:lastModifiedBy>LAM, Yuen-shan</cp:lastModifiedBy>
  <cp:revision>158</cp:revision>
  <cp:lastPrinted>2020-06-08T08:32:53Z</cp:lastPrinted>
  <dcterms:created xsi:type="dcterms:W3CDTF">2020-05-21T07:51:46Z</dcterms:created>
  <dcterms:modified xsi:type="dcterms:W3CDTF">2020-10-12T05:00:54Z</dcterms:modified>
</cp:coreProperties>
</file>